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33FF"/>
    <a:srgbClr val="008000"/>
    <a:srgbClr val="00FF00"/>
    <a:srgbClr val="FF33CC"/>
    <a:srgbClr val="FF66CC"/>
    <a:srgbClr val="FFFFFF"/>
    <a:srgbClr val="040145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660"/>
  </p:normalViewPr>
  <p:slideViewPr>
    <p:cSldViewPr snapToGrid="0">
      <p:cViewPr varScale="1">
        <p:scale>
          <a:sx n="69" d="100"/>
          <a:sy n="69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56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50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682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14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99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043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42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241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826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970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852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2D43-DECA-43C7-950A-AA43390418EB}" type="datetimeFigureOut">
              <a:rPr lang="th-TH" smtClean="0"/>
              <a:t>23/12/62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5E87-FD02-45AE-8874-4E26F296E7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048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BF89AA67-B26E-4292-88C2-50B43B22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AutoShape 2" descr="รูปภาพที่เกี่ยวข้อง">
            <a:extLst>
              <a:ext uri="{FF2B5EF4-FFF2-40B4-BE49-F238E27FC236}">
                <a16:creationId xmlns:a16="http://schemas.microsoft.com/office/drawing/2014/main" id="{E1AD37B1-68D6-4102-96D0-CAAB148DD6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1024" y="31683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9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104D2B78-7C6C-4B3C-9C89-F209CDA493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3424" y="33207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" name="AutoShape 6" descr="รูปภาพที่เกี่ยวข้อง">
            <a:extLst>
              <a:ext uri="{FF2B5EF4-FFF2-40B4-BE49-F238E27FC236}">
                <a16:creationId xmlns:a16="http://schemas.microsoft.com/office/drawing/2014/main" id="{14666964-759D-4F1E-88E8-ECCECCE92E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95824" y="347311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3B830BA7-A688-49A2-A2F8-E9CDD4E9AB4E}"/>
              </a:ext>
            </a:extLst>
          </p:cNvPr>
          <p:cNvSpPr/>
          <p:nvPr/>
        </p:nvSpPr>
        <p:spPr>
          <a:xfrm>
            <a:off x="3186704" y="2297280"/>
            <a:ext cx="5576516" cy="119844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rgbClr val="FF33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id="{C09E9981-AA6E-41F2-9110-379CBA74F832}"/>
              </a:ext>
            </a:extLst>
          </p:cNvPr>
          <p:cNvSpPr/>
          <p:nvPr/>
        </p:nvSpPr>
        <p:spPr>
          <a:xfrm>
            <a:off x="1685924" y="2469508"/>
            <a:ext cx="7077296" cy="1653428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9E02C219-3B67-49AB-B4D8-FE4E3BE25216}"/>
              </a:ext>
            </a:extLst>
          </p:cNvPr>
          <p:cNvSpPr txBox="1"/>
          <p:nvPr/>
        </p:nvSpPr>
        <p:spPr>
          <a:xfrm>
            <a:off x="3106114" y="3085578"/>
            <a:ext cx="41840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อินเทอร์เน็ต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88C74623-9EA0-4C7B-BEDF-BB94E448A157}"/>
              </a:ext>
            </a:extLst>
          </p:cNvPr>
          <p:cNvSpPr txBox="1"/>
          <p:nvPr/>
        </p:nvSpPr>
        <p:spPr>
          <a:xfrm>
            <a:off x="5835630" y="2992649"/>
            <a:ext cx="3632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H K2D July8" panose="02000506000000020004" pitchFamily="2" charset="-34"/>
                <a:cs typeface="TH K2D July8" panose="02000506000000020004" pitchFamily="2" charset="-34"/>
              </a:rPr>
              <a:t>Internet</a:t>
            </a:r>
            <a:endParaRPr lang="th-TH" sz="6600" b="1" dirty="0">
              <a:latin typeface="TH K2D July8" panose="02000506000000020004" pitchFamily="2" charset="-34"/>
              <a:cs typeface="TH K2D July8" panose="02000506000000020004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A03730B-E427-4E15-A0C2-D7B45A070BB8}"/>
              </a:ext>
            </a:extLst>
          </p:cNvPr>
          <p:cNvSpPr txBox="1"/>
          <p:nvPr/>
        </p:nvSpPr>
        <p:spPr>
          <a:xfrm>
            <a:off x="3776311" y="2578627"/>
            <a:ext cx="459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จริยธรรมในการใช้งาน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75DBF303-01C8-4CAE-A28A-554EF0C2BE64}"/>
              </a:ext>
            </a:extLst>
          </p:cNvPr>
          <p:cNvSpPr/>
          <p:nvPr/>
        </p:nvSpPr>
        <p:spPr>
          <a:xfrm>
            <a:off x="3106114" y="4178925"/>
            <a:ext cx="5653395" cy="108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rgbClr val="FF33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51CB03A9-BE3B-40CA-9CD4-F5282A8EB7A8}"/>
              </a:ext>
            </a:extLst>
          </p:cNvPr>
          <p:cNvSpPr/>
          <p:nvPr/>
        </p:nvSpPr>
        <p:spPr>
          <a:xfrm>
            <a:off x="395517" y="1754273"/>
            <a:ext cx="3048626" cy="304862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BFE23CD5-78E8-47AF-9942-D144AE0B0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8" y="1754273"/>
            <a:ext cx="3517755" cy="2814204"/>
          </a:xfrm>
          <a:prstGeom prst="rect">
            <a:avLst/>
          </a:prstGeom>
        </p:spPr>
      </p:pic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CA69232E-E57A-4759-8F49-8A623EE281BB}"/>
              </a:ext>
            </a:extLst>
          </p:cNvPr>
          <p:cNvSpPr txBox="1"/>
          <p:nvPr/>
        </p:nvSpPr>
        <p:spPr>
          <a:xfrm>
            <a:off x="5926834" y="6352177"/>
            <a:ext cx="3618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จัดทำโดย นางสาววราภรณ์  พรมทอง</a:t>
            </a:r>
          </a:p>
        </p:txBody>
      </p:sp>
    </p:spTree>
    <p:extLst>
      <p:ext uri="{BB962C8B-B14F-4D97-AF65-F5344CB8AC3E}">
        <p14:creationId xmlns:p14="http://schemas.microsoft.com/office/powerpoint/2010/main" val="42126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มารยาทในการติดต่อสื่อสารผ่านอินเทอร์เน็ต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BF81A5DB-C061-49D6-B195-0A770131325D}"/>
              </a:ext>
            </a:extLst>
          </p:cNvPr>
          <p:cNvSpPr/>
          <p:nvPr/>
        </p:nvSpPr>
        <p:spPr>
          <a:xfrm>
            <a:off x="557324" y="1528013"/>
            <a:ext cx="718024" cy="685800"/>
          </a:xfrm>
          <a:prstGeom prst="homePlate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29AAD3E-9C8B-45F5-ACF1-53B2D5796E2B}"/>
              </a:ext>
            </a:extLst>
          </p:cNvPr>
          <p:cNvSpPr txBox="1"/>
          <p:nvPr/>
        </p:nvSpPr>
        <p:spPr>
          <a:xfrm>
            <a:off x="644291" y="1507415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5</a:t>
            </a:r>
          </a:p>
        </p:txBody>
      </p:sp>
      <p:sp>
        <p:nvSpPr>
          <p:cNvPr id="26" name="รูปแบบอิสระ: รูปร่าง 25">
            <a:extLst>
              <a:ext uri="{FF2B5EF4-FFF2-40B4-BE49-F238E27FC236}">
                <a16:creationId xmlns:a16="http://schemas.microsoft.com/office/drawing/2014/main" id="{E2073994-3AC3-48A8-BFED-B44AC7AB4042}"/>
              </a:ext>
            </a:extLst>
          </p:cNvPr>
          <p:cNvSpPr/>
          <p:nvPr/>
        </p:nvSpPr>
        <p:spPr>
          <a:xfrm rot="5400000">
            <a:off x="4440299" y="-1872701"/>
            <a:ext cx="684006" cy="7492182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5EABACD-8046-4AD4-866B-BFFB96D47219}"/>
              </a:ext>
            </a:extLst>
          </p:cNvPr>
          <p:cNvSpPr txBox="1"/>
          <p:nvPr/>
        </p:nvSpPr>
        <p:spPr>
          <a:xfrm>
            <a:off x="1294737" y="1578525"/>
            <a:ext cx="723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cs typeface="+mj-cs"/>
              </a:rPr>
              <a:t>ตรวจสอบข้อมูลให้ถูกต้องก่อนส่งต่อให้กับผู้อื่น</a:t>
            </a:r>
          </a:p>
        </p:txBody>
      </p:sp>
      <p:sp>
        <p:nvSpPr>
          <p:cNvPr id="27" name="ลูกศร: รูปห้าเหลี่ยม 26">
            <a:extLst>
              <a:ext uri="{FF2B5EF4-FFF2-40B4-BE49-F238E27FC236}">
                <a16:creationId xmlns:a16="http://schemas.microsoft.com/office/drawing/2014/main" id="{5EF44B8A-6B3D-4980-AE23-EE2AB4697DD6}"/>
              </a:ext>
            </a:extLst>
          </p:cNvPr>
          <p:cNvSpPr/>
          <p:nvPr/>
        </p:nvSpPr>
        <p:spPr>
          <a:xfrm>
            <a:off x="557324" y="2367001"/>
            <a:ext cx="718024" cy="685800"/>
          </a:xfrm>
          <a:prstGeom prst="homePlate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1085464C-F90E-4C0C-9AC2-CC0DDB69A86E}"/>
              </a:ext>
            </a:extLst>
          </p:cNvPr>
          <p:cNvSpPr txBox="1"/>
          <p:nvPr/>
        </p:nvSpPr>
        <p:spPr>
          <a:xfrm>
            <a:off x="644291" y="2346403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6</a:t>
            </a:r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id="{F16F4E11-9CA1-4CD1-81FE-37F7398FD1E9}"/>
              </a:ext>
            </a:extLst>
          </p:cNvPr>
          <p:cNvSpPr/>
          <p:nvPr/>
        </p:nvSpPr>
        <p:spPr>
          <a:xfrm rot="5400000">
            <a:off x="4440299" y="-1033713"/>
            <a:ext cx="684006" cy="7492182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B52DBE2F-F4DD-456D-AFDA-4BAC465A2360}"/>
              </a:ext>
            </a:extLst>
          </p:cNvPr>
          <p:cNvSpPr txBox="1"/>
          <p:nvPr/>
        </p:nvSpPr>
        <p:spPr>
          <a:xfrm>
            <a:off x="1294737" y="2453609"/>
            <a:ext cx="723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cs typeface="+mj-cs"/>
              </a:rPr>
              <a:t>ในการส่งข้อมูลให้กับผู้อื่น ควรตรวจสอบชื่อผู้รับให้ถูกต้องก่อนส่งข้อมูล</a:t>
            </a:r>
          </a:p>
        </p:txBody>
      </p:sp>
      <p:sp>
        <p:nvSpPr>
          <p:cNvPr id="31" name="ลูกศร: รูปห้าเหลี่ยม 30">
            <a:extLst>
              <a:ext uri="{FF2B5EF4-FFF2-40B4-BE49-F238E27FC236}">
                <a16:creationId xmlns:a16="http://schemas.microsoft.com/office/drawing/2014/main" id="{F15E8653-7A16-48E4-AD2E-DAEDED392357}"/>
              </a:ext>
            </a:extLst>
          </p:cNvPr>
          <p:cNvSpPr/>
          <p:nvPr/>
        </p:nvSpPr>
        <p:spPr>
          <a:xfrm>
            <a:off x="557324" y="3195000"/>
            <a:ext cx="718024" cy="685800"/>
          </a:xfrm>
          <a:prstGeom prst="homePlate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BF889556-B5C4-4A3A-9AEA-3708A5530531}"/>
              </a:ext>
            </a:extLst>
          </p:cNvPr>
          <p:cNvSpPr txBox="1"/>
          <p:nvPr/>
        </p:nvSpPr>
        <p:spPr>
          <a:xfrm>
            <a:off x="644291" y="3174402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7</a:t>
            </a:r>
          </a:p>
        </p:txBody>
      </p:sp>
      <p:sp>
        <p:nvSpPr>
          <p:cNvPr id="33" name="รูปแบบอิสระ: รูปร่าง 32">
            <a:extLst>
              <a:ext uri="{FF2B5EF4-FFF2-40B4-BE49-F238E27FC236}">
                <a16:creationId xmlns:a16="http://schemas.microsoft.com/office/drawing/2014/main" id="{E54A7269-7507-4FE8-9A32-75FF846645E2}"/>
              </a:ext>
            </a:extLst>
          </p:cNvPr>
          <p:cNvSpPr/>
          <p:nvPr/>
        </p:nvSpPr>
        <p:spPr>
          <a:xfrm rot="5400000">
            <a:off x="4440299" y="-205714"/>
            <a:ext cx="684006" cy="7492182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9F70C888-40E3-42F6-9F1C-919954C42836}"/>
              </a:ext>
            </a:extLst>
          </p:cNvPr>
          <p:cNvSpPr txBox="1"/>
          <p:nvPr/>
        </p:nvSpPr>
        <p:spPr>
          <a:xfrm>
            <a:off x="1294737" y="3113160"/>
            <a:ext cx="7233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dirty="0">
                <a:cs typeface="+mj-cs"/>
              </a:rPr>
              <a:t>ไม่เผยแพร่ข้อความ ภาพ ที่ผิดกฎหมาย หรือขัดกับศีลธรรมอันดีงามของสังคมไทย</a:t>
            </a:r>
          </a:p>
        </p:txBody>
      </p:sp>
    </p:spTree>
    <p:extLst>
      <p:ext uri="{BB962C8B-B14F-4D97-AF65-F5344CB8AC3E}">
        <p14:creationId xmlns:p14="http://schemas.microsoft.com/office/powerpoint/2010/main" val="705052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แผนผังลําดับงาน: กระบวนการสำรอง 9">
            <a:extLst>
              <a:ext uri="{FF2B5EF4-FFF2-40B4-BE49-F238E27FC236}">
                <a16:creationId xmlns:a16="http://schemas.microsoft.com/office/drawing/2014/main" id="{461DFED3-B0A2-41D4-AB17-E256FB09B18E}"/>
              </a:ext>
            </a:extLst>
          </p:cNvPr>
          <p:cNvSpPr/>
          <p:nvPr/>
        </p:nvSpPr>
        <p:spPr>
          <a:xfrm>
            <a:off x="1143004" y="1479882"/>
            <a:ext cx="7547810" cy="81814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จรรยาบรรณในการใช้อินเทอร์เน็ต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4BE7D84-39C9-4789-8A7D-C5ECB7174871}"/>
              </a:ext>
            </a:extLst>
          </p:cNvPr>
          <p:cNvSpPr txBox="1"/>
          <p:nvPr/>
        </p:nvSpPr>
        <p:spPr>
          <a:xfrm>
            <a:off x="1335514" y="1617810"/>
            <a:ext cx="754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cs typeface="+mj-cs"/>
              </a:rPr>
              <a:t>ให้ระมัดระวังการละเมิดหรือสร้างความเสียหายให้ผู้อื่น</a:t>
            </a:r>
          </a:p>
        </p:txBody>
      </p:sp>
      <p:sp>
        <p:nvSpPr>
          <p:cNvPr id="36" name="แผนผังลําดับงาน: กระบวนการสำรอง 35">
            <a:extLst>
              <a:ext uri="{FF2B5EF4-FFF2-40B4-BE49-F238E27FC236}">
                <a16:creationId xmlns:a16="http://schemas.microsoft.com/office/drawing/2014/main" id="{74AF3BF5-57BE-4C42-9358-304DBB4A3C5F}"/>
              </a:ext>
            </a:extLst>
          </p:cNvPr>
          <p:cNvSpPr/>
          <p:nvPr/>
        </p:nvSpPr>
        <p:spPr>
          <a:xfrm>
            <a:off x="1143004" y="2380640"/>
            <a:ext cx="7547810" cy="81814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8C825F93-9AD9-48B3-AD10-F31871258C17}"/>
              </a:ext>
            </a:extLst>
          </p:cNvPr>
          <p:cNvSpPr txBox="1"/>
          <p:nvPr/>
        </p:nvSpPr>
        <p:spPr>
          <a:xfrm>
            <a:off x="1335514" y="2518568"/>
            <a:ext cx="754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cs typeface="+mj-cs"/>
              </a:rPr>
              <a:t>ให้แหล่งที่มาของข้อความ ควรอ้างอิงแหล่งข่าวได้</a:t>
            </a:r>
          </a:p>
        </p:txBody>
      </p:sp>
      <p:sp>
        <p:nvSpPr>
          <p:cNvPr id="38" name="แผนผังลําดับงาน: กระบวนการสำรอง 37">
            <a:extLst>
              <a:ext uri="{FF2B5EF4-FFF2-40B4-BE49-F238E27FC236}">
                <a16:creationId xmlns:a16="http://schemas.microsoft.com/office/drawing/2014/main" id="{FB55C30E-B547-4F4A-9C77-B6394864BB26}"/>
              </a:ext>
            </a:extLst>
          </p:cNvPr>
          <p:cNvSpPr/>
          <p:nvPr/>
        </p:nvSpPr>
        <p:spPr>
          <a:xfrm>
            <a:off x="1143004" y="3279040"/>
            <a:ext cx="7547810" cy="818147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2E58CE40-48DA-45A2-BB0B-4236DDE725FC}"/>
              </a:ext>
            </a:extLst>
          </p:cNvPr>
          <p:cNvSpPr txBox="1"/>
          <p:nvPr/>
        </p:nvSpPr>
        <p:spPr>
          <a:xfrm>
            <a:off x="1335514" y="3416968"/>
            <a:ext cx="7547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cs typeface="+mj-cs"/>
              </a:rPr>
              <a:t>ไม่กระทำการรบกวนผู้อื่นด้วยการโฆษณาเกินความจำเป็น</a:t>
            </a:r>
          </a:p>
        </p:txBody>
      </p:sp>
      <p:sp>
        <p:nvSpPr>
          <p:cNvPr id="44" name="แผนผังลําดับงาน: กระบวนการสำรอง 43">
            <a:extLst>
              <a:ext uri="{FF2B5EF4-FFF2-40B4-BE49-F238E27FC236}">
                <a16:creationId xmlns:a16="http://schemas.microsoft.com/office/drawing/2014/main" id="{B15F6A0D-0EA1-46E6-AA40-A043AFA9528E}"/>
              </a:ext>
            </a:extLst>
          </p:cNvPr>
          <p:cNvSpPr/>
          <p:nvPr/>
        </p:nvSpPr>
        <p:spPr>
          <a:xfrm>
            <a:off x="1143004" y="4176924"/>
            <a:ext cx="7547810" cy="1057754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5AE1F6C4-2543-470E-B693-2F055958CEA9}"/>
              </a:ext>
            </a:extLst>
          </p:cNvPr>
          <p:cNvSpPr txBox="1"/>
          <p:nvPr/>
        </p:nvSpPr>
        <p:spPr>
          <a:xfrm>
            <a:off x="1335514" y="4206762"/>
            <a:ext cx="7547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cs typeface="+mj-cs"/>
              </a:rPr>
              <a:t>ดูแลและแก้ไขหากตกเป็นเหยื่อจากโปรแกรมอันไม่พึงประสงค์เพื่อป้องกันมิให้คนอื่นเป็นเหยื่อ</a:t>
            </a:r>
          </a:p>
        </p:txBody>
      </p:sp>
      <p:sp>
        <p:nvSpPr>
          <p:cNvPr id="11" name="แผนผังลําดับงาน: กระบวนการสำรอง 10">
            <a:extLst>
              <a:ext uri="{FF2B5EF4-FFF2-40B4-BE49-F238E27FC236}">
                <a16:creationId xmlns:a16="http://schemas.microsoft.com/office/drawing/2014/main" id="{E4062095-8B15-4272-9189-45401DC83704}"/>
              </a:ext>
            </a:extLst>
          </p:cNvPr>
          <p:cNvSpPr/>
          <p:nvPr/>
        </p:nvSpPr>
        <p:spPr>
          <a:xfrm>
            <a:off x="424726" y="1479882"/>
            <a:ext cx="658119" cy="818147"/>
          </a:xfrm>
          <a:prstGeom prst="flowChartAlternateProcess">
            <a:avLst/>
          </a:prstGeom>
          <a:solidFill>
            <a:srgbClr val="00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B33F379B-E92B-4638-B727-359239EDA6ED}"/>
              </a:ext>
            </a:extLst>
          </p:cNvPr>
          <p:cNvSpPr txBox="1"/>
          <p:nvPr/>
        </p:nvSpPr>
        <p:spPr>
          <a:xfrm>
            <a:off x="560067" y="1507415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1</a:t>
            </a:r>
          </a:p>
        </p:txBody>
      </p:sp>
      <p:sp>
        <p:nvSpPr>
          <p:cNvPr id="47" name="แผนผังลําดับงาน: กระบวนการสำรอง 46">
            <a:extLst>
              <a:ext uri="{FF2B5EF4-FFF2-40B4-BE49-F238E27FC236}">
                <a16:creationId xmlns:a16="http://schemas.microsoft.com/office/drawing/2014/main" id="{70D70E77-ACC5-4126-B60E-0C4D921C3A09}"/>
              </a:ext>
            </a:extLst>
          </p:cNvPr>
          <p:cNvSpPr/>
          <p:nvPr/>
        </p:nvSpPr>
        <p:spPr>
          <a:xfrm>
            <a:off x="418115" y="2367924"/>
            <a:ext cx="658119" cy="818147"/>
          </a:xfrm>
          <a:prstGeom prst="flowChartAlternateProcess">
            <a:avLst/>
          </a:prstGeom>
          <a:solidFill>
            <a:srgbClr val="00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E84508A9-9A02-4500-A14B-CA6FA9DA23FA}"/>
              </a:ext>
            </a:extLst>
          </p:cNvPr>
          <p:cNvSpPr txBox="1"/>
          <p:nvPr/>
        </p:nvSpPr>
        <p:spPr>
          <a:xfrm>
            <a:off x="553456" y="2395457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2</a:t>
            </a:r>
          </a:p>
        </p:txBody>
      </p:sp>
      <p:sp>
        <p:nvSpPr>
          <p:cNvPr id="49" name="แผนผังลําดับงาน: กระบวนการสำรอง 48">
            <a:extLst>
              <a:ext uri="{FF2B5EF4-FFF2-40B4-BE49-F238E27FC236}">
                <a16:creationId xmlns:a16="http://schemas.microsoft.com/office/drawing/2014/main" id="{53C72CBA-0146-4330-BFB6-FB97D508AEA7}"/>
              </a:ext>
            </a:extLst>
          </p:cNvPr>
          <p:cNvSpPr/>
          <p:nvPr/>
        </p:nvSpPr>
        <p:spPr>
          <a:xfrm>
            <a:off x="418119" y="3280520"/>
            <a:ext cx="658119" cy="818147"/>
          </a:xfrm>
          <a:prstGeom prst="flowChartAlternateProcess">
            <a:avLst/>
          </a:prstGeom>
          <a:solidFill>
            <a:srgbClr val="00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FD39C272-4703-423A-978C-CD9711FFB41C}"/>
              </a:ext>
            </a:extLst>
          </p:cNvPr>
          <p:cNvSpPr txBox="1"/>
          <p:nvPr/>
        </p:nvSpPr>
        <p:spPr>
          <a:xfrm>
            <a:off x="553460" y="3308053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3</a:t>
            </a:r>
          </a:p>
        </p:txBody>
      </p:sp>
      <p:sp>
        <p:nvSpPr>
          <p:cNvPr id="51" name="แผนผังลําดับงาน: กระบวนการสำรอง 50">
            <a:extLst>
              <a:ext uri="{FF2B5EF4-FFF2-40B4-BE49-F238E27FC236}">
                <a16:creationId xmlns:a16="http://schemas.microsoft.com/office/drawing/2014/main" id="{6482632A-0FC6-4F3A-B923-7956C88BD932}"/>
              </a:ext>
            </a:extLst>
          </p:cNvPr>
          <p:cNvSpPr/>
          <p:nvPr/>
        </p:nvSpPr>
        <p:spPr>
          <a:xfrm>
            <a:off x="411508" y="4168562"/>
            <a:ext cx="658119" cy="818147"/>
          </a:xfrm>
          <a:prstGeom prst="flowChartAlternateProcess">
            <a:avLst/>
          </a:prstGeom>
          <a:solidFill>
            <a:srgbClr val="00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B6B89E57-55C8-4F18-808B-DBF07A41FE73}"/>
              </a:ext>
            </a:extLst>
          </p:cNvPr>
          <p:cNvSpPr txBox="1"/>
          <p:nvPr/>
        </p:nvSpPr>
        <p:spPr>
          <a:xfrm>
            <a:off x="546849" y="4196095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803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ข้อดีของอินเทอร์เน็ต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ข้าวหลามตัด 3">
            <a:extLst>
              <a:ext uri="{FF2B5EF4-FFF2-40B4-BE49-F238E27FC236}">
                <a16:creationId xmlns:a16="http://schemas.microsoft.com/office/drawing/2014/main" id="{20CFE589-FF0C-4384-ABF5-FF91B6B87B05}"/>
              </a:ext>
            </a:extLst>
          </p:cNvPr>
          <p:cNvSpPr/>
          <p:nvPr/>
        </p:nvSpPr>
        <p:spPr>
          <a:xfrm>
            <a:off x="348915" y="1552212"/>
            <a:ext cx="792000" cy="792000"/>
          </a:xfrm>
          <a:prstGeom prst="diamond">
            <a:avLst/>
          </a:prstGeom>
          <a:solidFill>
            <a:srgbClr val="00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F8095B9B-6B82-4A5C-A591-F4D0F54FD419}"/>
              </a:ext>
            </a:extLst>
          </p:cNvPr>
          <p:cNvSpPr/>
          <p:nvPr/>
        </p:nvSpPr>
        <p:spPr>
          <a:xfrm rot="5400000">
            <a:off x="4442808" y="-1921604"/>
            <a:ext cx="756000" cy="7740000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65ADDF25-7220-4BCE-A738-012A4F22EA4F}"/>
              </a:ext>
            </a:extLst>
          </p:cNvPr>
          <p:cNvSpPr txBox="1"/>
          <p:nvPr/>
        </p:nvSpPr>
        <p:spPr>
          <a:xfrm>
            <a:off x="1247275" y="1534300"/>
            <a:ext cx="754781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600" dirty="0">
                <a:cs typeface="+mj-cs"/>
              </a:rPr>
              <a:t>ทำให้เกิดความสะดวกสบายในการติดต่อสื่อสารกันไม่ว่าจะอยู่ที่ใดก็สามารถสื่อสารกันได้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FC05FF6E-25D0-4E29-99E0-A17C03121321}"/>
              </a:ext>
            </a:extLst>
          </p:cNvPr>
          <p:cNvSpPr txBox="1"/>
          <p:nvPr/>
        </p:nvSpPr>
        <p:spPr>
          <a:xfrm>
            <a:off x="560067" y="1567575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1</a:t>
            </a:r>
          </a:p>
        </p:txBody>
      </p:sp>
      <p:sp>
        <p:nvSpPr>
          <p:cNvPr id="29" name="ข้าวหลามตัด 28">
            <a:extLst>
              <a:ext uri="{FF2B5EF4-FFF2-40B4-BE49-F238E27FC236}">
                <a16:creationId xmlns:a16="http://schemas.microsoft.com/office/drawing/2014/main" id="{D61DE34F-EB50-4F8C-B990-FF9F64FCE41E}"/>
              </a:ext>
            </a:extLst>
          </p:cNvPr>
          <p:cNvSpPr/>
          <p:nvPr/>
        </p:nvSpPr>
        <p:spPr>
          <a:xfrm>
            <a:off x="348915" y="2462584"/>
            <a:ext cx="792000" cy="792000"/>
          </a:xfrm>
          <a:prstGeom prst="diamond">
            <a:avLst/>
          </a:prstGeom>
          <a:solidFill>
            <a:srgbClr val="00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รูปแบบอิสระ: รูปร่าง 29">
            <a:extLst>
              <a:ext uri="{FF2B5EF4-FFF2-40B4-BE49-F238E27FC236}">
                <a16:creationId xmlns:a16="http://schemas.microsoft.com/office/drawing/2014/main" id="{A11DC07C-312E-4197-9D69-516CFC314D59}"/>
              </a:ext>
            </a:extLst>
          </p:cNvPr>
          <p:cNvSpPr/>
          <p:nvPr/>
        </p:nvSpPr>
        <p:spPr>
          <a:xfrm rot="5400000">
            <a:off x="4442808" y="-1011232"/>
            <a:ext cx="756000" cy="7740000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93CE41DA-531D-4FA9-88D1-78786DA46EB4}"/>
              </a:ext>
            </a:extLst>
          </p:cNvPr>
          <p:cNvSpPr txBox="1"/>
          <p:nvPr/>
        </p:nvSpPr>
        <p:spPr>
          <a:xfrm>
            <a:off x="1247275" y="2564992"/>
            <a:ext cx="7547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cs typeface="+mj-cs"/>
              </a:rPr>
              <a:t>ประหยัดเวลาในการติดต่อสื่อสาร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84A95C86-E3E8-4CDC-BAD5-0109AAAEE77C}"/>
              </a:ext>
            </a:extLst>
          </p:cNvPr>
          <p:cNvSpPr txBox="1"/>
          <p:nvPr/>
        </p:nvSpPr>
        <p:spPr>
          <a:xfrm>
            <a:off x="560067" y="2477947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2</a:t>
            </a:r>
          </a:p>
        </p:txBody>
      </p:sp>
      <p:sp>
        <p:nvSpPr>
          <p:cNvPr id="33" name="ข้าวหลามตัด 32">
            <a:extLst>
              <a:ext uri="{FF2B5EF4-FFF2-40B4-BE49-F238E27FC236}">
                <a16:creationId xmlns:a16="http://schemas.microsoft.com/office/drawing/2014/main" id="{5B06AA7A-B1F3-412E-BEA8-B67016EF4AF1}"/>
              </a:ext>
            </a:extLst>
          </p:cNvPr>
          <p:cNvSpPr/>
          <p:nvPr/>
        </p:nvSpPr>
        <p:spPr>
          <a:xfrm>
            <a:off x="348915" y="3387232"/>
            <a:ext cx="792000" cy="792000"/>
          </a:xfrm>
          <a:prstGeom prst="diamond">
            <a:avLst/>
          </a:prstGeom>
          <a:solidFill>
            <a:srgbClr val="00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รูปแบบอิสระ: รูปร่าง 34">
            <a:extLst>
              <a:ext uri="{FF2B5EF4-FFF2-40B4-BE49-F238E27FC236}">
                <a16:creationId xmlns:a16="http://schemas.microsoft.com/office/drawing/2014/main" id="{D5ED929D-F2AC-4E42-9381-B62B3D5E5B07}"/>
              </a:ext>
            </a:extLst>
          </p:cNvPr>
          <p:cNvSpPr/>
          <p:nvPr/>
        </p:nvSpPr>
        <p:spPr>
          <a:xfrm rot="5400000">
            <a:off x="4442808" y="-86584"/>
            <a:ext cx="756000" cy="7740000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99786AD4-4068-4696-8C11-4E41799CDB47}"/>
              </a:ext>
            </a:extLst>
          </p:cNvPr>
          <p:cNvSpPr txBox="1"/>
          <p:nvPr/>
        </p:nvSpPr>
        <p:spPr>
          <a:xfrm>
            <a:off x="1247275" y="3501672"/>
            <a:ext cx="7547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cs typeface="+mj-cs"/>
              </a:rPr>
              <a:t>ประหยัดค่าใช้จ่ายในการดำเนินงาน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9997650-FF90-4276-93E1-EEC90A87EA89}"/>
              </a:ext>
            </a:extLst>
          </p:cNvPr>
          <p:cNvSpPr txBox="1"/>
          <p:nvPr/>
        </p:nvSpPr>
        <p:spPr>
          <a:xfrm>
            <a:off x="560067" y="3402595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3</a:t>
            </a:r>
          </a:p>
        </p:txBody>
      </p:sp>
      <p:sp>
        <p:nvSpPr>
          <p:cNvPr id="48" name="ข้าวหลามตัด 47">
            <a:extLst>
              <a:ext uri="{FF2B5EF4-FFF2-40B4-BE49-F238E27FC236}">
                <a16:creationId xmlns:a16="http://schemas.microsoft.com/office/drawing/2014/main" id="{87996A05-C374-4CAA-B6CA-93FD002707D7}"/>
              </a:ext>
            </a:extLst>
          </p:cNvPr>
          <p:cNvSpPr/>
          <p:nvPr/>
        </p:nvSpPr>
        <p:spPr>
          <a:xfrm>
            <a:off x="348915" y="4297604"/>
            <a:ext cx="792000" cy="792000"/>
          </a:xfrm>
          <a:prstGeom prst="diamond">
            <a:avLst/>
          </a:prstGeom>
          <a:solidFill>
            <a:srgbClr val="00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รูปแบบอิสระ: รูปร่าง 48">
            <a:extLst>
              <a:ext uri="{FF2B5EF4-FFF2-40B4-BE49-F238E27FC236}">
                <a16:creationId xmlns:a16="http://schemas.microsoft.com/office/drawing/2014/main" id="{4A2BD341-A616-45A7-B67F-3AE74949E5E1}"/>
              </a:ext>
            </a:extLst>
          </p:cNvPr>
          <p:cNvSpPr/>
          <p:nvPr/>
        </p:nvSpPr>
        <p:spPr>
          <a:xfrm rot="5400000">
            <a:off x="4442808" y="823788"/>
            <a:ext cx="756000" cy="7740000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5CFC85D9-2FFC-458D-9E04-75E8B061CE7A}"/>
              </a:ext>
            </a:extLst>
          </p:cNvPr>
          <p:cNvSpPr txBox="1"/>
          <p:nvPr/>
        </p:nvSpPr>
        <p:spPr>
          <a:xfrm>
            <a:off x="1247275" y="4267660"/>
            <a:ext cx="754781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600" dirty="0">
                <a:cs typeface="+mj-cs"/>
              </a:rPr>
              <a:t>ทำให้เกิดการพัฒนาความรู้ให้ทันสมัยอยู่ตลอดเวลา เพราะบนอินเทอร์เน็ตจะมีความรู้ที่ทันสมัยให้เราค้นหาอยู่ตลอด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DCB82CA-A10F-4931-9508-B4BAFBB59109}"/>
              </a:ext>
            </a:extLst>
          </p:cNvPr>
          <p:cNvSpPr txBox="1"/>
          <p:nvPr/>
        </p:nvSpPr>
        <p:spPr>
          <a:xfrm>
            <a:off x="560067" y="4312967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07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ข้อเสียของอินเทอร์เน็ต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ข้าวหลามตัด 3">
            <a:extLst>
              <a:ext uri="{FF2B5EF4-FFF2-40B4-BE49-F238E27FC236}">
                <a16:creationId xmlns:a16="http://schemas.microsoft.com/office/drawing/2014/main" id="{20CFE589-FF0C-4384-ABF5-FF91B6B87B05}"/>
              </a:ext>
            </a:extLst>
          </p:cNvPr>
          <p:cNvSpPr/>
          <p:nvPr/>
        </p:nvSpPr>
        <p:spPr>
          <a:xfrm>
            <a:off x="348915" y="1395796"/>
            <a:ext cx="792000" cy="756000"/>
          </a:xfrm>
          <a:prstGeom prst="diamond">
            <a:avLst/>
          </a:prstGeom>
          <a:solidFill>
            <a:srgbClr val="FF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รูปแบบอิสระ: รูปร่าง 26">
            <a:extLst>
              <a:ext uri="{FF2B5EF4-FFF2-40B4-BE49-F238E27FC236}">
                <a16:creationId xmlns:a16="http://schemas.microsoft.com/office/drawing/2014/main" id="{F8095B9B-6B82-4A5C-A591-F4D0F54FD419}"/>
              </a:ext>
            </a:extLst>
          </p:cNvPr>
          <p:cNvSpPr/>
          <p:nvPr/>
        </p:nvSpPr>
        <p:spPr>
          <a:xfrm rot="5400000">
            <a:off x="4460808" y="-2096020"/>
            <a:ext cx="720000" cy="7740000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65ADDF25-7220-4BCE-A738-012A4F22EA4F}"/>
              </a:ext>
            </a:extLst>
          </p:cNvPr>
          <p:cNvSpPr txBox="1"/>
          <p:nvPr/>
        </p:nvSpPr>
        <p:spPr>
          <a:xfrm>
            <a:off x="1247275" y="1486172"/>
            <a:ext cx="7547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cs typeface="+mj-cs"/>
              </a:rPr>
              <a:t>ทำให้เกิดการล่อลวงมากขึ้นเนื่องจากการสนทนากับคนที่ไม่รู้จัก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FC05FF6E-25D0-4E29-99E0-A17C03121321}"/>
              </a:ext>
            </a:extLst>
          </p:cNvPr>
          <p:cNvSpPr txBox="1"/>
          <p:nvPr/>
        </p:nvSpPr>
        <p:spPr>
          <a:xfrm>
            <a:off x="560067" y="1411159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1</a:t>
            </a:r>
          </a:p>
        </p:txBody>
      </p:sp>
      <p:sp>
        <p:nvSpPr>
          <p:cNvPr id="29" name="ข้าวหลามตัด 28">
            <a:extLst>
              <a:ext uri="{FF2B5EF4-FFF2-40B4-BE49-F238E27FC236}">
                <a16:creationId xmlns:a16="http://schemas.microsoft.com/office/drawing/2014/main" id="{D61DE34F-EB50-4F8C-B990-FF9F64FCE41E}"/>
              </a:ext>
            </a:extLst>
          </p:cNvPr>
          <p:cNvSpPr/>
          <p:nvPr/>
        </p:nvSpPr>
        <p:spPr>
          <a:xfrm>
            <a:off x="348915" y="2197880"/>
            <a:ext cx="792000" cy="756000"/>
          </a:xfrm>
          <a:prstGeom prst="diamond">
            <a:avLst/>
          </a:prstGeom>
          <a:solidFill>
            <a:srgbClr val="FF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รูปแบบอิสระ: รูปร่าง 29">
            <a:extLst>
              <a:ext uri="{FF2B5EF4-FFF2-40B4-BE49-F238E27FC236}">
                <a16:creationId xmlns:a16="http://schemas.microsoft.com/office/drawing/2014/main" id="{A11DC07C-312E-4197-9D69-516CFC314D59}"/>
              </a:ext>
            </a:extLst>
          </p:cNvPr>
          <p:cNvSpPr/>
          <p:nvPr/>
        </p:nvSpPr>
        <p:spPr>
          <a:xfrm rot="5400000">
            <a:off x="4460808" y="-1293936"/>
            <a:ext cx="720000" cy="7740000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93CE41DA-531D-4FA9-88D1-78786DA46EB4}"/>
              </a:ext>
            </a:extLst>
          </p:cNvPr>
          <p:cNvSpPr txBox="1"/>
          <p:nvPr/>
        </p:nvSpPr>
        <p:spPr>
          <a:xfrm>
            <a:off x="1247275" y="2300288"/>
            <a:ext cx="7547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cs typeface="+mj-cs"/>
              </a:rPr>
              <a:t>มีสื่อลามกอนาจารเพิ่มมากขึ้น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84A95C86-E3E8-4CDC-BAD5-0109AAAEE77C}"/>
              </a:ext>
            </a:extLst>
          </p:cNvPr>
          <p:cNvSpPr txBox="1"/>
          <p:nvPr/>
        </p:nvSpPr>
        <p:spPr>
          <a:xfrm>
            <a:off x="560067" y="2213243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2</a:t>
            </a:r>
          </a:p>
        </p:txBody>
      </p:sp>
      <p:sp>
        <p:nvSpPr>
          <p:cNvPr id="33" name="ข้าวหลามตัด 32">
            <a:extLst>
              <a:ext uri="{FF2B5EF4-FFF2-40B4-BE49-F238E27FC236}">
                <a16:creationId xmlns:a16="http://schemas.microsoft.com/office/drawing/2014/main" id="{5B06AA7A-B1F3-412E-BEA8-B67016EF4AF1}"/>
              </a:ext>
            </a:extLst>
          </p:cNvPr>
          <p:cNvSpPr/>
          <p:nvPr/>
        </p:nvSpPr>
        <p:spPr>
          <a:xfrm>
            <a:off x="348915" y="3002208"/>
            <a:ext cx="792000" cy="756000"/>
          </a:xfrm>
          <a:prstGeom prst="diamond">
            <a:avLst/>
          </a:prstGeom>
          <a:solidFill>
            <a:srgbClr val="FF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รูปแบบอิสระ: รูปร่าง 34">
            <a:extLst>
              <a:ext uri="{FF2B5EF4-FFF2-40B4-BE49-F238E27FC236}">
                <a16:creationId xmlns:a16="http://schemas.microsoft.com/office/drawing/2014/main" id="{D5ED929D-F2AC-4E42-9381-B62B3D5E5B07}"/>
              </a:ext>
            </a:extLst>
          </p:cNvPr>
          <p:cNvSpPr/>
          <p:nvPr/>
        </p:nvSpPr>
        <p:spPr>
          <a:xfrm rot="5400000">
            <a:off x="4460808" y="-489608"/>
            <a:ext cx="720000" cy="7740000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99786AD4-4068-4696-8C11-4E41799CDB47}"/>
              </a:ext>
            </a:extLst>
          </p:cNvPr>
          <p:cNvSpPr txBox="1"/>
          <p:nvPr/>
        </p:nvSpPr>
        <p:spPr>
          <a:xfrm>
            <a:off x="1247275" y="3116648"/>
            <a:ext cx="7547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cs typeface="+mj-cs"/>
              </a:rPr>
              <a:t>อาชญากรรมทางคอมพิวเตอร์อาจเกิดขึ้นถ้ามีระบบรักษาความปลอดภัยที่ไม่ดี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09997650-FF90-4276-93E1-EEC90A87EA89}"/>
              </a:ext>
            </a:extLst>
          </p:cNvPr>
          <p:cNvSpPr txBox="1"/>
          <p:nvPr/>
        </p:nvSpPr>
        <p:spPr>
          <a:xfrm>
            <a:off x="560067" y="3017571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3</a:t>
            </a:r>
          </a:p>
        </p:txBody>
      </p:sp>
      <p:sp>
        <p:nvSpPr>
          <p:cNvPr id="48" name="ข้าวหลามตัด 47">
            <a:extLst>
              <a:ext uri="{FF2B5EF4-FFF2-40B4-BE49-F238E27FC236}">
                <a16:creationId xmlns:a16="http://schemas.microsoft.com/office/drawing/2014/main" id="{87996A05-C374-4CAA-B6CA-93FD002707D7}"/>
              </a:ext>
            </a:extLst>
          </p:cNvPr>
          <p:cNvSpPr/>
          <p:nvPr/>
        </p:nvSpPr>
        <p:spPr>
          <a:xfrm>
            <a:off x="348915" y="3804292"/>
            <a:ext cx="792000" cy="756000"/>
          </a:xfrm>
          <a:prstGeom prst="diamond">
            <a:avLst/>
          </a:prstGeom>
          <a:solidFill>
            <a:srgbClr val="FF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รูปแบบอิสระ: รูปร่าง 48">
            <a:extLst>
              <a:ext uri="{FF2B5EF4-FFF2-40B4-BE49-F238E27FC236}">
                <a16:creationId xmlns:a16="http://schemas.microsoft.com/office/drawing/2014/main" id="{4A2BD341-A616-45A7-B67F-3AE74949E5E1}"/>
              </a:ext>
            </a:extLst>
          </p:cNvPr>
          <p:cNvSpPr/>
          <p:nvPr/>
        </p:nvSpPr>
        <p:spPr>
          <a:xfrm rot="5400000">
            <a:off x="4460808" y="312476"/>
            <a:ext cx="720000" cy="7740000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5CFC85D9-2FFC-458D-9E04-75E8B061CE7A}"/>
              </a:ext>
            </a:extLst>
          </p:cNvPr>
          <p:cNvSpPr txBox="1"/>
          <p:nvPr/>
        </p:nvSpPr>
        <p:spPr>
          <a:xfrm>
            <a:off x="1247275" y="3930764"/>
            <a:ext cx="75478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cs typeface="+mj-cs"/>
              </a:rPr>
              <a:t>มีการติดไวรัสคอมพิวเตอร์ได้ง่าย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EDCB82CA-A10F-4931-9508-B4BAFBB59109}"/>
              </a:ext>
            </a:extLst>
          </p:cNvPr>
          <p:cNvSpPr txBox="1"/>
          <p:nvPr/>
        </p:nvSpPr>
        <p:spPr>
          <a:xfrm>
            <a:off x="560067" y="3819655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4</a:t>
            </a:r>
          </a:p>
        </p:txBody>
      </p:sp>
      <p:sp>
        <p:nvSpPr>
          <p:cNvPr id="44" name="ข้าวหลามตัด 43">
            <a:extLst>
              <a:ext uri="{FF2B5EF4-FFF2-40B4-BE49-F238E27FC236}">
                <a16:creationId xmlns:a16="http://schemas.microsoft.com/office/drawing/2014/main" id="{FFEEF502-9057-4253-A5DC-E43C84CC487A}"/>
              </a:ext>
            </a:extLst>
          </p:cNvPr>
          <p:cNvSpPr/>
          <p:nvPr/>
        </p:nvSpPr>
        <p:spPr>
          <a:xfrm>
            <a:off x="351039" y="4626970"/>
            <a:ext cx="792000" cy="756000"/>
          </a:xfrm>
          <a:prstGeom prst="diamond">
            <a:avLst/>
          </a:prstGeom>
          <a:solidFill>
            <a:srgbClr val="FF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รูปแบบอิสระ: รูปร่าง 44">
            <a:extLst>
              <a:ext uri="{FF2B5EF4-FFF2-40B4-BE49-F238E27FC236}">
                <a16:creationId xmlns:a16="http://schemas.microsoft.com/office/drawing/2014/main" id="{65DC55B5-65D7-48BB-8FA3-965538FC90F0}"/>
              </a:ext>
            </a:extLst>
          </p:cNvPr>
          <p:cNvSpPr/>
          <p:nvPr/>
        </p:nvSpPr>
        <p:spPr>
          <a:xfrm rot="5400000">
            <a:off x="4462932" y="1135154"/>
            <a:ext cx="720000" cy="7740000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7BFE4F12-0502-4EE9-8804-1A92284E0534}"/>
              </a:ext>
            </a:extLst>
          </p:cNvPr>
          <p:cNvSpPr txBox="1"/>
          <p:nvPr/>
        </p:nvSpPr>
        <p:spPr>
          <a:xfrm>
            <a:off x="1249399" y="4572962"/>
            <a:ext cx="754781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700" dirty="0">
                <a:cs typeface="+mj-cs"/>
              </a:rPr>
              <a:t>เด็กนักเรียนจะเสียเวลากับการเล่นเกมส์ออนไลน์มากไป ส่งผลให้การเรียนตกต่ำลง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E18069CA-302A-4CBE-B288-E98C0DB7CED5}"/>
              </a:ext>
            </a:extLst>
          </p:cNvPr>
          <p:cNvSpPr txBox="1"/>
          <p:nvPr/>
        </p:nvSpPr>
        <p:spPr>
          <a:xfrm>
            <a:off x="562191" y="4642333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004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ผลกระทบของการใช้อินเทอร์เน็ต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31E1890-6C27-49D9-A9DE-10CBE810C3AB}"/>
              </a:ext>
            </a:extLst>
          </p:cNvPr>
          <p:cNvSpPr/>
          <p:nvPr/>
        </p:nvSpPr>
        <p:spPr>
          <a:xfrm>
            <a:off x="1143000" y="1505228"/>
            <a:ext cx="7547810" cy="1810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E6600A21-5D5D-4773-A728-9C078DACEC3B}"/>
              </a:ext>
            </a:extLst>
          </p:cNvPr>
          <p:cNvSpPr/>
          <p:nvPr/>
        </p:nvSpPr>
        <p:spPr>
          <a:xfrm>
            <a:off x="407785" y="1505228"/>
            <a:ext cx="699119" cy="699119"/>
          </a:xfrm>
          <a:prstGeom prst="ellipse">
            <a:avLst/>
          </a:prstGeom>
          <a:solidFill>
            <a:srgbClr val="FFFF0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65ADDF25-7220-4BCE-A738-012A4F22EA4F}"/>
              </a:ext>
            </a:extLst>
          </p:cNvPr>
          <p:cNvSpPr txBox="1"/>
          <p:nvPr/>
        </p:nvSpPr>
        <p:spPr>
          <a:xfrm>
            <a:off x="1136384" y="1532490"/>
            <a:ext cx="754781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cs typeface="+mj-cs"/>
              </a:rPr>
              <a:t>อินเทอร์เน็ตเป็นเครือข่ายขนาดใหญ่ที่มีผู้คนมากมายเข้ามาใช้บริการ  เป็นเวทีเปิดกว้างและให้อิสระกับทุกคนที่เข้ามาเขียนข้อมูล  หรือติดประกาศต่าง ๆโดยปราศจากการกลั่นกรองที่ดี  ทำให้ข้อมูลที่ได้รับไม่สามารถตรวจสอบได้ว่าเป็นจริงหรือไม่</a:t>
            </a:r>
            <a:endParaRPr lang="th-TH" sz="4000" dirty="0">
              <a:cs typeface="+mj-cs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8413E640-15E3-4599-92C5-F9A3CE195292}"/>
              </a:ext>
            </a:extLst>
          </p:cNvPr>
          <p:cNvSpPr txBox="1"/>
          <p:nvPr/>
        </p:nvSpPr>
        <p:spPr>
          <a:xfrm>
            <a:off x="572099" y="1507415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1</a:t>
            </a:r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id="{B0B7A429-E0C7-4DBA-88E2-E38521B8702E}"/>
              </a:ext>
            </a:extLst>
          </p:cNvPr>
          <p:cNvSpPr/>
          <p:nvPr/>
        </p:nvSpPr>
        <p:spPr>
          <a:xfrm>
            <a:off x="1136384" y="3471103"/>
            <a:ext cx="7547810" cy="141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วงรี 60">
            <a:extLst>
              <a:ext uri="{FF2B5EF4-FFF2-40B4-BE49-F238E27FC236}">
                <a16:creationId xmlns:a16="http://schemas.microsoft.com/office/drawing/2014/main" id="{7433E336-3AEE-4717-85AF-5A91774027FF}"/>
              </a:ext>
            </a:extLst>
          </p:cNvPr>
          <p:cNvSpPr/>
          <p:nvPr/>
        </p:nvSpPr>
        <p:spPr>
          <a:xfrm>
            <a:off x="401169" y="3471103"/>
            <a:ext cx="699119" cy="699119"/>
          </a:xfrm>
          <a:prstGeom prst="ellipse">
            <a:avLst/>
          </a:prstGeom>
          <a:solidFill>
            <a:srgbClr val="FFFF0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AA996D80-EF9D-4E83-A2F5-A5BA85959B7C}"/>
              </a:ext>
            </a:extLst>
          </p:cNvPr>
          <p:cNvSpPr txBox="1"/>
          <p:nvPr/>
        </p:nvSpPr>
        <p:spPr>
          <a:xfrm>
            <a:off x="1129768" y="3498365"/>
            <a:ext cx="754781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AngsanaUPC" panose="02020603050405020304" pitchFamily="18" charset="-34"/>
                <a:cs typeface="+mj-cs"/>
              </a:rPr>
              <a:t>เกิดปัญหาของการละเมิดลิขสิทธิ์  เช่น  การดาวน์โหลดเพลง  หรือรูปภาพมารวบรวมขาย  หรือเป็นปัญหาอย่างยิ่งคือการตัดต่อภาพบุคคลที่มีชื่อเสียงให้กลายเป็นภาพแบบอนาจารหรือเสียหายได้</a:t>
            </a:r>
            <a:endParaRPr lang="th-TH" sz="5400" dirty="0">
              <a:latin typeface="AngsanaUPC" panose="02020603050405020304" pitchFamily="18" charset="-34"/>
              <a:cs typeface="+mj-cs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D6B5F01D-480E-412A-BD90-BA8BD801464F}"/>
              </a:ext>
            </a:extLst>
          </p:cNvPr>
          <p:cNvSpPr txBox="1"/>
          <p:nvPr/>
        </p:nvSpPr>
        <p:spPr>
          <a:xfrm>
            <a:off x="565483" y="3473290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92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ผลกระทบของการใช้อินเทอร์เน็ต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31E1890-6C27-49D9-A9DE-10CBE810C3AB}"/>
              </a:ext>
            </a:extLst>
          </p:cNvPr>
          <p:cNvSpPr/>
          <p:nvPr/>
        </p:nvSpPr>
        <p:spPr>
          <a:xfrm>
            <a:off x="1143000" y="1505228"/>
            <a:ext cx="7547810" cy="981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E6600A21-5D5D-4773-A728-9C078DACEC3B}"/>
              </a:ext>
            </a:extLst>
          </p:cNvPr>
          <p:cNvSpPr/>
          <p:nvPr/>
        </p:nvSpPr>
        <p:spPr>
          <a:xfrm>
            <a:off x="407785" y="1505228"/>
            <a:ext cx="699119" cy="699119"/>
          </a:xfrm>
          <a:prstGeom prst="ellipse">
            <a:avLst/>
          </a:prstGeom>
          <a:solidFill>
            <a:srgbClr val="FFFF0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65ADDF25-7220-4BCE-A738-012A4F22EA4F}"/>
              </a:ext>
            </a:extLst>
          </p:cNvPr>
          <p:cNvSpPr txBox="1"/>
          <p:nvPr/>
        </p:nvSpPr>
        <p:spPr>
          <a:xfrm>
            <a:off x="1136384" y="1532490"/>
            <a:ext cx="754781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cs typeface="+mj-cs"/>
              </a:rPr>
              <a:t>ก่อให้เกิดปัญหาด้านอาชญากรรม  เพราะการเล่นอินเทอร์เน็ต  เช่น  การล่อล่วงหญิงไปในทางที่ไม่ดี  การก่อคดีข่มขืน  เนื่องจากเว็บไซต์โป๊</a:t>
            </a:r>
            <a:endParaRPr lang="th-TH" sz="5400" dirty="0">
              <a:cs typeface="+mj-cs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8413E640-15E3-4599-92C5-F9A3CE195292}"/>
              </a:ext>
            </a:extLst>
          </p:cNvPr>
          <p:cNvSpPr txBox="1"/>
          <p:nvPr/>
        </p:nvSpPr>
        <p:spPr>
          <a:xfrm>
            <a:off x="572099" y="1507415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3</a:t>
            </a:r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id="{B0B7A429-E0C7-4DBA-88E2-E38521B8702E}"/>
              </a:ext>
            </a:extLst>
          </p:cNvPr>
          <p:cNvSpPr/>
          <p:nvPr/>
        </p:nvSpPr>
        <p:spPr>
          <a:xfrm>
            <a:off x="1136384" y="2677012"/>
            <a:ext cx="7547810" cy="981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วงรี 60">
            <a:extLst>
              <a:ext uri="{FF2B5EF4-FFF2-40B4-BE49-F238E27FC236}">
                <a16:creationId xmlns:a16="http://schemas.microsoft.com/office/drawing/2014/main" id="{7433E336-3AEE-4717-85AF-5A91774027FF}"/>
              </a:ext>
            </a:extLst>
          </p:cNvPr>
          <p:cNvSpPr/>
          <p:nvPr/>
        </p:nvSpPr>
        <p:spPr>
          <a:xfrm>
            <a:off x="401169" y="2677012"/>
            <a:ext cx="699119" cy="699119"/>
          </a:xfrm>
          <a:prstGeom prst="ellipse">
            <a:avLst/>
          </a:prstGeom>
          <a:solidFill>
            <a:srgbClr val="FFFF0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AA996D80-EF9D-4E83-A2F5-A5BA85959B7C}"/>
              </a:ext>
            </a:extLst>
          </p:cNvPr>
          <p:cNvSpPr txBox="1"/>
          <p:nvPr/>
        </p:nvSpPr>
        <p:spPr>
          <a:xfrm>
            <a:off x="1129768" y="2704274"/>
            <a:ext cx="754781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800" dirty="0">
                <a:cs typeface="+mj-cs"/>
              </a:rPr>
              <a:t>ก่อให้เกิดปัญหาการหมกมุ่นของเยาวชนที่เข้าไปในเว็บไซต์  จนทำให้เกิดโรคติดต่อทางอินเทอร์เน็ต  ทำให้เกิดอันตรายต่อตนเองและสังคมได้</a:t>
            </a:r>
            <a:endParaRPr lang="th-TH" sz="7200" dirty="0">
              <a:latin typeface="AngsanaUPC" panose="02020603050405020304" pitchFamily="18" charset="-34"/>
              <a:cs typeface="+mj-cs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D6B5F01D-480E-412A-BD90-BA8BD801464F}"/>
              </a:ext>
            </a:extLst>
          </p:cNvPr>
          <p:cNvSpPr txBox="1"/>
          <p:nvPr/>
        </p:nvSpPr>
        <p:spPr>
          <a:xfrm>
            <a:off x="565483" y="2679199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1657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8AA7679-E0F4-41FB-9047-84C0377FA9DE}"/>
              </a:ext>
            </a:extLst>
          </p:cNvPr>
          <p:cNvSpPr/>
          <p:nvPr/>
        </p:nvSpPr>
        <p:spPr>
          <a:xfrm>
            <a:off x="999746" y="2261937"/>
            <a:ext cx="7109538" cy="142139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AC564A3-0E2E-4BCE-9988-F150D2B66A16}"/>
              </a:ext>
            </a:extLst>
          </p:cNvPr>
          <p:cNvSpPr/>
          <p:nvPr/>
        </p:nvSpPr>
        <p:spPr>
          <a:xfrm>
            <a:off x="986589" y="2469508"/>
            <a:ext cx="7122695" cy="1653428"/>
          </a:xfrm>
          <a:prstGeom prst="rect">
            <a:avLst/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bg1">
                  <a:alpha val="24000"/>
                </a:schemeClr>
              </a:gs>
              <a:gs pos="48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675B1D87-23D9-4E2F-B827-853AF97377E2}"/>
              </a:ext>
            </a:extLst>
          </p:cNvPr>
          <p:cNvSpPr txBox="1"/>
          <p:nvPr/>
        </p:nvSpPr>
        <p:spPr>
          <a:xfrm>
            <a:off x="2252887" y="2553276"/>
            <a:ext cx="4590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ใช้อินเทอร์เน็ตให้ปลอดภัย</a:t>
            </a:r>
          </a:p>
          <a:p>
            <a:pPr algn="ctr"/>
            <a:r>
              <a:rPr lang="th-TH" sz="4800" dirty="0">
                <a:latin typeface="AngsanaUPC" panose="02020603050405020304" pitchFamily="18" charset="-34"/>
                <a:cs typeface="AngsanaUPC" panose="02020603050405020304" pitchFamily="18" charset="-34"/>
              </a:rPr>
              <a:t>ใส่ใจสุขภาพนะค่ะ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FC7E00F2-6B94-4756-8DFD-E86CD128992F}"/>
              </a:ext>
            </a:extLst>
          </p:cNvPr>
          <p:cNvSpPr/>
          <p:nvPr/>
        </p:nvSpPr>
        <p:spPr>
          <a:xfrm>
            <a:off x="986590" y="4188368"/>
            <a:ext cx="7122694" cy="151687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229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สี่เหลี่ยมผืนผ้า 34">
            <a:extLst>
              <a:ext uri="{FF2B5EF4-FFF2-40B4-BE49-F238E27FC236}">
                <a16:creationId xmlns:a16="http://schemas.microsoft.com/office/drawing/2014/main" id="{EC635F73-1E1C-4010-A421-A474AA66B752}"/>
              </a:ext>
            </a:extLst>
          </p:cNvPr>
          <p:cNvSpPr/>
          <p:nvPr/>
        </p:nvSpPr>
        <p:spPr>
          <a:xfrm>
            <a:off x="732616" y="412278"/>
            <a:ext cx="7632000" cy="490636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53D902A1-B22A-493F-BB39-C6B44B9D6E7F}"/>
              </a:ext>
            </a:extLst>
          </p:cNvPr>
          <p:cNvSpPr/>
          <p:nvPr/>
        </p:nvSpPr>
        <p:spPr>
          <a:xfrm>
            <a:off x="830611" y="501017"/>
            <a:ext cx="7429939" cy="473138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D1BEEA4-F555-49C6-9641-AB92E1F114E4}"/>
              </a:ext>
            </a:extLst>
          </p:cNvPr>
          <p:cNvSpPr txBox="1"/>
          <p:nvPr/>
        </p:nvSpPr>
        <p:spPr>
          <a:xfrm>
            <a:off x="883450" y="609305"/>
            <a:ext cx="72189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cs typeface="+mj-cs"/>
              </a:rPr>
              <a:t>เด็กยุคใหม่  ใสซื่อ  ไม่ถือเคล็ด</a:t>
            </a:r>
          </a:p>
          <a:p>
            <a:pPr algn="ctr"/>
            <a:r>
              <a:rPr lang="th-TH" sz="3600" dirty="0">
                <a:cs typeface="+mj-cs"/>
              </a:rPr>
              <a:t>จะเล่นเน็ต  คราใด  จำไว้หนา</a:t>
            </a:r>
          </a:p>
          <a:p>
            <a:pPr algn="ctr"/>
            <a:r>
              <a:rPr lang="th-TH" sz="3600" dirty="0">
                <a:cs typeface="+mj-cs"/>
              </a:rPr>
              <a:t>เขียนหนังสือ  สื่อสาร  จำนรรจา</a:t>
            </a:r>
          </a:p>
          <a:p>
            <a:pPr algn="ctr"/>
            <a:r>
              <a:rPr lang="th-TH" sz="3600" dirty="0">
                <a:cs typeface="+mj-cs"/>
              </a:rPr>
              <a:t>ต้องรู้ค่า  ภาษาไทย  ที่ใช้กัน</a:t>
            </a:r>
          </a:p>
          <a:p>
            <a:pPr algn="ctr"/>
            <a:r>
              <a:rPr lang="th-TH" sz="3600" dirty="0">
                <a:cs typeface="+mj-cs"/>
              </a:rPr>
              <a:t>เขียนถึงใคร  ให้ใช้คำ  ที่ควรคู่</a:t>
            </a:r>
          </a:p>
          <a:p>
            <a:pPr algn="ctr"/>
            <a:r>
              <a:rPr lang="th-TH" sz="3600" dirty="0">
                <a:cs typeface="+mj-cs"/>
              </a:rPr>
              <a:t>ส่งถึงครู  ผู้ปกครอง  ต้องคัดสรร</a:t>
            </a:r>
          </a:p>
          <a:p>
            <a:pPr algn="ctr"/>
            <a:r>
              <a:rPr lang="th-TH" sz="3600" dirty="0">
                <a:cs typeface="+mj-cs"/>
              </a:rPr>
              <a:t>ส่งถึงเพื่อน  อาจใช้คำ  ที่คุ้นกัน</a:t>
            </a:r>
          </a:p>
          <a:p>
            <a:pPr algn="ctr"/>
            <a:r>
              <a:rPr lang="th-TH" sz="3600" dirty="0">
                <a:cs typeface="+mj-cs"/>
              </a:rPr>
              <a:t>รู้เท่าทัน  ว่าคำไหน  ใช้กับเกลอ</a:t>
            </a:r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B7960E4F-AC74-49AB-B7AF-0D0989281829}"/>
              </a:ext>
            </a:extLst>
          </p:cNvPr>
          <p:cNvSpPr/>
          <p:nvPr/>
        </p:nvSpPr>
        <p:spPr>
          <a:xfrm>
            <a:off x="2407552" y="4981876"/>
            <a:ext cx="59050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cs typeface="+mj-cs"/>
              </a:rPr>
              <a:t>อ้างอิง</a:t>
            </a:r>
            <a:r>
              <a:rPr lang="th-TH" sz="1200" dirty="0">
                <a:cs typeface="+mj-cs"/>
              </a:rPr>
              <a:t> </a:t>
            </a:r>
            <a:r>
              <a:rPr lang="en-US" sz="1200" dirty="0">
                <a:cs typeface="+mj-cs"/>
              </a:rPr>
              <a:t>https://www.slideshare.net/premprem08/ss-62583029</a:t>
            </a:r>
            <a:endParaRPr lang="th-TH" sz="1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รูปหกเหลี่ยม 32">
            <a:extLst>
              <a:ext uri="{FF2B5EF4-FFF2-40B4-BE49-F238E27FC236}">
                <a16:creationId xmlns:a16="http://schemas.microsoft.com/office/drawing/2014/main" id="{64CF9983-170E-4E12-81A6-EF1C12C0E634}"/>
              </a:ext>
            </a:extLst>
          </p:cNvPr>
          <p:cNvSpPr/>
          <p:nvPr/>
        </p:nvSpPr>
        <p:spPr>
          <a:xfrm rot="5400000">
            <a:off x="2288439" y="3004633"/>
            <a:ext cx="2412000" cy="2124000"/>
          </a:xfrm>
          <a:prstGeom prst="hexagon">
            <a:avLst/>
          </a:prstGeom>
          <a:gradFill>
            <a:gsLst>
              <a:gs pos="97000">
                <a:srgbClr val="FFFF00"/>
              </a:gs>
              <a:gs pos="31000">
                <a:srgbClr val="FF33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รูปหกเหลี่ยม 31">
            <a:extLst>
              <a:ext uri="{FF2B5EF4-FFF2-40B4-BE49-F238E27FC236}">
                <a16:creationId xmlns:a16="http://schemas.microsoft.com/office/drawing/2014/main" id="{1416C247-7DA8-4AF8-BF60-ABF6DCC61EC6}"/>
              </a:ext>
            </a:extLst>
          </p:cNvPr>
          <p:cNvSpPr/>
          <p:nvPr/>
        </p:nvSpPr>
        <p:spPr>
          <a:xfrm rot="5400000">
            <a:off x="119588" y="3012785"/>
            <a:ext cx="2412000" cy="2124000"/>
          </a:xfrm>
          <a:prstGeom prst="hexagon">
            <a:avLst/>
          </a:prstGeom>
          <a:gradFill>
            <a:gsLst>
              <a:gs pos="97000">
                <a:srgbClr val="FFFF00"/>
              </a:gs>
              <a:gs pos="31000">
                <a:srgbClr val="FF33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รูปหกเหลี่ยม 30">
            <a:extLst>
              <a:ext uri="{FF2B5EF4-FFF2-40B4-BE49-F238E27FC236}">
                <a16:creationId xmlns:a16="http://schemas.microsoft.com/office/drawing/2014/main" id="{FEA08CD3-F1ED-4EF3-AE87-CD8C3F953FF1}"/>
              </a:ext>
            </a:extLst>
          </p:cNvPr>
          <p:cNvSpPr/>
          <p:nvPr/>
        </p:nvSpPr>
        <p:spPr>
          <a:xfrm rot="5400000">
            <a:off x="4453601" y="3000952"/>
            <a:ext cx="2412000" cy="2124000"/>
          </a:xfrm>
          <a:prstGeom prst="hexagon">
            <a:avLst/>
          </a:prstGeom>
          <a:gradFill>
            <a:gsLst>
              <a:gs pos="97000">
                <a:srgbClr val="FFFF00"/>
              </a:gs>
              <a:gs pos="31000">
                <a:srgbClr val="FF33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รูปหกเหลี่ยม 29">
            <a:extLst>
              <a:ext uri="{FF2B5EF4-FFF2-40B4-BE49-F238E27FC236}">
                <a16:creationId xmlns:a16="http://schemas.microsoft.com/office/drawing/2014/main" id="{384C6506-BE64-4C70-86A2-7AB9801E6E36}"/>
              </a:ext>
            </a:extLst>
          </p:cNvPr>
          <p:cNvSpPr/>
          <p:nvPr/>
        </p:nvSpPr>
        <p:spPr>
          <a:xfrm rot="5400000">
            <a:off x="6620760" y="2998429"/>
            <a:ext cx="2412000" cy="2124000"/>
          </a:xfrm>
          <a:prstGeom prst="hexagon">
            <a:avLst/>
          </a:prstGeom>
          <a:gradFill>
            <a:gsLst>
              <a:gs pos="97000">
                <a:srgbClr val="FFFF00"/>
              </a:gs>
              <a:gs pos="31000">
                <a:srgbClr val="FF33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รูปหกเหลี่ยม 28">
            <a:extLst>
              <a:ext uri="{FF2B5EF4-FFF2-40B4-BE49-F238E27FC236}">
                <a16:creationId xmlns:a16="http://schemas.microsoft.com/office/drawing/2014/main" id="{1D042E12-3D41-4F60-9807-C9F0A456F537}"/>
              </a:ext>
            </a:extLst>
          </p:cNvPr>
          <p:cNvSpPr/>
          <p:nvPr/>
        </p:nvSpPr>
        <p:spPr>
          <a:xfrm rot="5400000">
            <a:off x="6600592" y="568637"/>
            <a:ext cx="2412000" cy="2124000"/>
          </a:xfrm>
          <a:prstGeom prst="hexagon">
            <a:avLst/>
          </a:prstGeom>
          <a:gradFill>
            <a:gsLst>
              <a:gs pos="97000">
                <a:srgbClr val="FFFF00"/>
              </a:gs>
              <a:gs pos="31000">
                <a:srgbClr val="FF33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รูปหกเหลี่ยม 27">
            <a:extLst>
              <a:ext uri="{FF2B5EF4-FFF2-40B4-BE49-F238E27FC236}">
                <a16:creationId xmlns:a16="http://schemas.microsoft.com/office/drawing/2014/main" id="{CB7A56F1-C4B4-4342-940E-029EEAAC140B}"/>
              </a:ext>
            </a:extLst>
          </p:cNvPr>
          <p:cNvSpPr/>
          <p:nvPr/>
        </p:nvSpPr>
        <p:spPr>
          <a:xfrm rot="5400000">
            <a:off x="4439289" y="570124"/>
            <a:ext cx="2412000" cy="2124000"/>
          </a:xfrm>
          <a:prstGeom prst="hexagon">
            <a:avLst/>
          </a:prstGeom>
          <a:gradFill>
            <a:gsLst>
              <a:gs pos="97000">
                <a:srgbClr val="FFFF00"/>
              </a:gs>
              <a:gs pos="31000">
                <a:srgbClr val="FF33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รูปหกเหลี่ยม 26">
            <a:extLst>
              <a:ext uri="{FF2B5EF4-FFF2-40B4-BE49-F238E27FC236}">
                <a16:creationId xmlns:a16="http://schemas.microsoft.com/office/drawing/2014/main" id="{EB3248E3-2D0F-4150-9935-6974F5C28046}"/>
              </a:ext>
            </a:extLst>
          </p:cNvPr>
          <p:cNvSpPr/>
          <p:nvPr/>
        </p:nvSpPr>
        <p:spPr>
          <a:xfrm rot="5400000">
            <a:off x="2288305" y="571520"/>
            <a:ext cx="2412000" cy="2124000"/>
          </a:xfrm>
          <a:prstGeom prst="hexagon">
            <a:avLst/>
          </a:prstGeom>
          <a:gradFill>
            <a:gsLst>
              <a:gs pos="97000">
                <a:srgbClr val="FFFF00"/>
              </a:gs>
              <a:gs pos="31000">
                <a:srgbClr val="FF33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รูปหกเหลี่ยม 25">
            <a:extLst>
              <a:ext uri="{FF2B5EF4-FFF2-40B4-BE49-F238E27FC236}">
                <a16:creationId xmlns:a16="http://schemas.microsoft.com/office/drawing/2014/main" id="{951D51E7-891C-4203-8A5C-7F55FBD11CB8}"/>
              </a:ext>
            </a:extLst>
          </p:cNvPr>
          <p:cNvSpPr/>
          <p:nvPr/>
        </p:nvSpPr>
        <p:spPr>
          <a:xfrm rot="5400000">
            <a:off x="127989" y="571520"/>
            <a:ext cx="2412000" cy="2124000"/>
          </a:xfrm>
          <a:prstGeom prst="hexagon">
            <a:avLst/>
          </a:prstGeom>
          <a:gradFill>
            <a:gsLst>
              <a:gs pos="97000">
                <a:srgbClr val="FFFF00"/>
              </a:gs>
              <a:gs pos="31000">
                <a:srgbClr val="FF33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หกเหลี่ยม 4">
            <a:extLst>
              <a:ext uri="{FF2B5EF4-FFF2-40B4-BE49-F238E27FC236}">
                <a16:creationId xmlns:a16="http://schemas.microsoft.com/office/drawing/2014/main" id="{CDDC6556-1C58-4907-AACA-1266BF4AC1AE}"/>
              </a:ext>
            </a:extLst>
          </p:cNvPr>
          <p:cNvSpPr/>
          <p:nvPr/>
        </p:nvSpPr>
        <p:spPr>
          <a:xfrm rot="5400000">
            <a:off x="201520" y="622802"/>
            <a:ext cx="2270822" cy="2024379"/>
          </a:xfrm>
          <a:prstGeom prst="hexagon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324741" y="846555"/>
            <a:ext cx="2024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คุณธรรม</a:t>
            </a:r>
          </a:p>
          <a:p>
            <a:pPr algn="ctr"/>
            <a:r>
              <a:rPr lang="th-TH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จริยธรรม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ในการใช้อินเทอร์เน็ต</a:t>
            </a:r>
          </a:p>
        </p:txBody>
      </p:sp>
      <p:sp>
        <p:nvSpPr>
          <p:cNvPr id="7" name="รูปหกเหลี่ยม 6">
            <a:extLst>
              <a:ext uri="{FF2B5EF4-FFF2-40B4-BE49-F238E27FC236}">
                <a16:creationId xmlns:a16="http://schemas.microsoft.com/office/drawing/2014/main" id="{5D0E0AE8-F720-4B6D-A86F-1F573A060F85}"/>
              </a:ext>
            </a:extLst>
          </p:cNvPr>
          <p:cNvSpPr/>
          <p:nvPr/>
        </p:nvSpPr>
        <p:spPr>
          <a:xfrm rot="5400000">
            <a:off x="2348971" y="622801"/>
            <a:ext cx="2270821" cy="2024378"/>
          </a:xfrm>
          <a:prstGeom prst="hexagon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42646AD0-318A-4A79-B57C-A9E807F2349A}"/>
              </a:ext>
            </a:extLst>
          </p:cNvPr>
          <p:cNvSpPr txBox="1"/>
          <p:nvPr/>
        </p:nvSpPr>
        <p:spPr>
          <a:xfrm>
            <a:off x="2472194" y="898328"/>
            <a:ext cx="2024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บัญญัติ</a:t>
            </a:r>
          </a:p>
          <a:p>
            <a:pPr algn="ctr"/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10 ประการ</a:t>
            </a:r>
          </a:p>
        </p:txBody>
      </p:sp>
      <p:sp>
        <p:nvSpPr>
          <p:cNvPr id="9" name="รูปหกเหลี่ยม 8">
            <a:extLst>
              <a:ext uri="{FF2B5EF4-FFF2-40B4-BE49-F238E27FC236}">
                <a16:creationId xmlns:a16="http://schemas.microsoft.com/office/drawing/2014/main" id="{79153894-ABA0-4A64-9E21-7857F1D79B98}"/>
              </a:ext>
            </a:extLst>
          </p:cNvPr>
          <p:cNvSpPr/>
          <p:nvPr/>
        </p:nvSpPr>
        <p:spPr>
          <a:xfrm rot="5400000">
            <a:off x="4510276" y="622801"/>
            <a:ext cx="2270821" cy="2024378"/>
          </a:xfrm>
          <a:prstGeom prst="hexagon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C4FDE684-B86C-4D82-861F-78AF002F2674}"/>
              </a:ext>
            </a:extLst>
          </p:cNvPr>
          <p:cNvSpPr txBox="1"/>
          <p:nvPr/>
        </p:nvSpPr>
        <p:spPr>
          <a:xfrm>
            <a:off x="4633499" y="898328"/>
            <a:ext cx="2024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ข้อควรปฏิบัติ</a:t>
            </a:r>
          </a:p>
          <a:p>
            <a:pPr algn="ctr"/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ในการใช้อินเทอร์เน็ต</a:t>
            </a:r>
          </a:p>
        </p:txBody>
      </p:sp>
      <p:sp>
        <p:nvSpPr>
          <p:cNvPr id="11" name="รูปหกเหลี่ยม 10">
            <a:extLst>
              <a:ext uri="{FF2B5EF4-FFF2-40B4-BE49-F238E27FC236}">
                <a16:creationId xmlns:a16="http://schemas.microsoft.com/office/drawing/2014/main" id="{EFF30BBF-2AD4-4BDC-9B84-3A8F4993BDF7}"/>
              </a:ext>
            </a:extLst>
          </p:cNvPr>
          <p:cNvSpPr/>
          <p:nvPr/>
        </p:nvSpPr>
        <p:spPr>
          <a:xfrm rot="5400000">
            <a:off x="6671580" y="622801"/>
            <a:ext cx="2270821" cy="2024378"/>
          </a:xfrm>
          <a:prstGeom prst="hexagon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6D20505C-BC27-4438-A0C0-4C6246948C83}"/>
              </a:ext>
            </a:extLst>
          </p:cNvPr>
          <p:cNvSpPr txBox="1"/>
          <p:nvPr/>
        </p:nvSpPr>
        <p:spPr>
          <a:xfrm>
            <a:off x="6794803" y="898328"/>
            <a:ext cx="2024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มารยาทในการติดต่อสื่อสารผ่านอินเทอร์เน็ต</a:t>
            </a:r>
          </a:p>
        </p:txBody>
      </p:sp>
      <p:sp>
        <p:nvSpPr>
          <p:cNvPr id="13" name="รูปหกเหลี่ยม 12">
            <a:extLst>
              <a:ext uri="{FF2B5EF4-FFF2-40B4-BE49-F238E27FC236}">
                <a16:creationId xmlns:a16="http://schemas.microsoft.com/office/drawing/2014/main" id="{B9C31027-608E-4DF4-8E16-3A7F0252A409}"/>
              </a:ext>
            </a:extLst>
          </p:cNvPr>
          <p:cNvSpPr/>
          <p:nvPr/>
        </p:nvSpPr>
        <p:spPr>
          <a:xfrm rot="5400000">
            <a:off x="195403" y="3052199"/>
            <a:ext cx="2270822" cy="2024379"/>
          </a:xfrm>
          <a:prstGeom prst="hexagon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514BF5FA-880B-455A-9770-4BAAC03AF362}"/>
              </a:ext>
            </a:extLst>
          </p:cNvPr>
          <p:cNvSpPr txBox="1"/>
          <p:nvPr/>
        </p:nvSpPr>
        <p:spPr>
          <a:xfrm>
            <a:off x="318624" y="3395552"/>
            <a:ext cx="2024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จรรยาบรรณในการใช้อินเทอร์เน็ต</a:t>
            </a:r>
          </a:p>
        </p:txBody>
      </p:sp>
      <p:sp>
        <p:nvSpPr>
          <p:cNvPr id="15" name="รูปหกเหลี่ยม 14">
            <a:extLst>
              <a:ext uri="{FF2B5EF4-FFF2-40B4-BE49-F238E27FC236}">
                <a16:creationId xmlns:a16="http://schemas.microsoft.com/office/drawing/2014/main" id="{9630A182-A58C-4A7D-B596-078C5A956B1A}"/>
              </a:ext>
            </a:extLst>
          </p:cNvPr>
          <p:cNvSpPr/>
          <p:nvPr/>
        </p:nvSpPr>
        <p:spPr>
          <a:xfrm rot="5400000">
            <a:off x="2356709" y="3052198"/>
            <a:ext cx="2270821" cy="2024378"/>
          </a:xfrm>
          <a:prstGeom prst="hexagon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54FAC312-3E6A-4EE4-AC57-12AEB9A80576}"/>
              </a:ext>
            </a:extLst>
          </p:cNvPr>
          <p:cNvSpPr txBox="1"/>
          <p:nvPr/>
        </p:nvSpPr>
        <p:spPr>
          <a:xfrm>
            <a:off x="2479932" y="3423261"/>
            <a:ext cx="2024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ข้อดีของอินเทอร์เน็ต</a:t>
            </a:r>
          </a:p>
        </p:txBody>
      </p:sp>
      <p:sp>
        <p:nvSpPr>
          <p:cNvPr id="17" name="รูปหกเหลี่ยม 16">
            <a:extLst>
              <a:ext uri="{FF2B5EF4-FFF2-40B4-BE49-F238E27FC236}">
                <a16:creationId xmlns:a16="http://schemas.microsoft.com/office/drawing/2014/main" id="{C8F9149F-6E1E-4B1E-A1AC-443CCCB58035}"/>
              </a:ext>
            </a:extLst>
          </p:cNvPr>
          <p:cNvSpPr/>
          <p:nvPr/>
        </p:nvSpPr>
        <p:spPr>
          <a:xfrm rot="5400000">
            <a:off x="4516191" y="3052198"/>
            <a:ext cx="2270821" cy="2024378"/>
          </a:xfrm>
          <a:prstGeom prst="hexagon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660ADCC-9294-4434-898E-523372B6495B}"/>
              </a:ext>
            </a:extLst>
          </p:cNvPr>
          <p:cNvSpPr txBox="1"/>
          <p:nvPr/>
        </p:nvSpPr>
        <p:spPr>
          <a:xfrm>
            <a:off x="4639414" y="3423261"/>
            <a:ext cx="2024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ข้อเสียของอินเทอร์เน็ต</a:t>
            </a:r>
          </a:p>
        </p:txBody>
      </p:sp>
      <p:sp>
        <p:nvSpPr>
          <p:cNvPr id="19" name="รูปหกเหลี่ยม 18">
            <a:extLst>
              <a:ext uri="{FF2B5EF4-FFF2-40B4-BE49-F238E27FC236}">
                <a16:creationId xmlns:a16="http://schemas.microsoft.com/office/drawing/2014/main" id="{C1E05D66-D428-42C1-BDA1-9AFCBD27E7E6}"/>
              </a:ext>
            </a:extLst>
          </p:cNvPr>
          <p:cNvSpPr/>
          <p:nvPr/>
        </p:nvSpPr>
        <p:spPr>
          <a:xfrm rot="5400000">
            <a:off x="6691350" y="3052198"/>
            <a:ext cx="2270821" cy="2024378"/>
          </a:xfrm>
          <a:prstGeom prst="hexagon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A3A89209-B595-42BC-A687-481272FC946E}"/>
              </a:ext>
            </a:extLst>
          </p:cNvPr>
          <p:cNvSpPr txBox="1"/>
          <p:nvPr/>
        </p:nvSpPr>
        <p:spPr>
          <a:xfrm>
            <a:off x="6814573" y="3423261"/>
            <a:ext cx="2024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ผลกระทบการใช้อินเทอร์เน็ต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  <p:bldP spid="30" grpId="0" animBg="1"/>
      <p:bldP spid="29" grpId="0" animBg="1"/>
      <p:bldP spid="28" grpId="0" animBg="1"/>
      <p:bldP spid="27" grpId="0" animBg="1"/>
      <p:bldP spid="2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คุณธรรม จริยธรรมในการใช้อินเทอร์เน็ต</a:t>
            </a:r>
            <a:endParaRPr lang="th-TH" sz="3600" b="1" dirty="0">
              <a:cs typeface="+mj-cs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9E7AC6B-1947-4398-A62F-308DDB25E5F8}"/>
              </a:ext>
            </a:extLst>
          </p:cNvPr>
          <p:cNvSpPr txBox="1"/>
          <p:nvPr/>
        </p:nvSpPr>
        <p:spPr>
          <a:xfrm>
            <a:off x="324851" y="1467852"/>
            <a:ext cx="8494295" cy="3754874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600" b="1" dirty="0">
                <a:cs typeface="+mj-cs"/>
              </a:rPr>
              <a:t>		จริยธรรม</a:t>
            </a:r>
            <a:r>
              <a:rPr lang="th-TH" sz="2600" dirty="0">
                <a:cs typeface="+mj-cs"/>
              </a:rPr>
              <a:t> หมายถึง “หลักศีลธรรมจรรยาที่กำหนดขึ้นเพื่อใช้เป็นแนวทางปฏิบัติ หรือควบคุมการใช้ระบบคอมพิวเตอร์และสารสนเทศ” </a:t>
            </a:r>
          </a:p>
          <a:p>
            <a:pPr algn="thaiDist"/>
            <a:r>
              <a:rPr lang="th-TH" sz="400" dirty="0">
                <a:cs typeface="+mj-cs"/>
              </a:rPr>
              <a:t>		</a:t>
            </a:r>
          </a:p>
          <a:p>
            <a:pPr algn="thaiDist"/>
            <a:r>
              <a:rPr lang="th-TH" sz="2600" dirty="0">
                <a:cs typeface="+mj-cs"/>
              </a:rPr>
              <a:t>		ในทางปฏิบัติแล้ว การระบุว่าการกระทำสิ่งใดผิดจริยธรรมนั้น อาจกล่าวได้ไม่ชัดเจนมากนัก ทั้งนี้ ย่อมขึ้นอยู่กับวัฒนธรรมของสังคมในแต่ละประเทศด้วย อย่างเช่น กรณีที่เจ้าของบริษัทใช้กล้องในการตรวจจับหรือเฝ้าดูการทำงานของพนักงาน เป็นต้น ตัวอย่างของการกระทำที่ยอมรับกันโดยทั่วไปว่าเป็นการกระทำที่ผิดจริยธรรม เช่น การใช้คอมพิวเตอร์ทำร้ายผู้อื่นให้เกิดความเสียหายหรือก่อความรำคาญ เช่น การนำภาพหรือข้อมูลส่วนตัวของบุคคลไปลงบนอินเตอร์เน็ตโดยไม่ได้รับอนุญาต  การใช้คอมพิวเตอร์ในการขโมยข้อมูล  การเข้าถึงข้อมูลหรือคอมพิวเตอร์ของบุคคลอื่นโดยไม่ได้รับอนุญาต  การละเมิดลิขสิทธิ์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7650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คุณธรรม จริยธรรมในการใช้คอมพิวเตอร์</a:t>
            </a:r>
            <a:endParaRPr lang="th-TH" sz="3600" b="1" dirty="0">
              <a:cs typeface="+mj-cs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แผนผังลำดับงาน: จอภาพ 2">
            <a:extLst>
              <a:ext uri="{FF2B5EF4-FFF2-40B4-BE49-F238E27FC236}">
                <a16:creationId xmlns:a16="http://schemas.microsoft.com/office/drawing/2014/main" id="{7A1E62D0-5C27-4774-85D5-35EE33EB20AC}"/>
              </a:ext>
            </a:extLst>
          </p:cNvPr>
          <p:cNvSpPr/>
          <p:nvPr/>
        </p:nvSpPr>
        <p:spPr>
          <a:xfrm flipH="1">
            <a:off x="775162" y="1592735"/>
            <a:ext cx="1095696" cy="734116"/>
          </a:xfrm>
          <a:prstGeom prst="flowChartDisp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แผนผังลำดับงาน: จอภาพ 15">
            <a:extLst>
              <a:ext uri="{FF2B5EF4-FFF2-40B4-BE49-F238E27FC236}">
                <a16:creationId xmlns:a16="http://schemas.microsoft.com/office/drawing/2014/main" id="{C14A765D-19A9-489F-A824-6E0809E5FCF0}"/>
              </a:ext>
            </a:extLst>
          </p:cNvPr>
          <p:cNvSpPr/>
          <p:nvPr/>
        </p:nvSpPr>
        <p:spPr>
          <a:xfrm flipH="1">
            <a:off x="782483" y="2438268"/>
            <a:ext cx="1095696" cy="734116"/>
          </a:xfrm>
          <a:prstGeom prst="flowChartDisp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แผนผังลำดับงาน: จอภาพ 16">
            <a:extLst>
              <a:ext uri="{FF2B5EF4-FFF2-40B4-BE49-F238E27FC236}">
                <a16:creationId xmlns:a16="http://schemas.microsoft.com/office/drawing/2014/main" id="{19550F90-ADA6-4130-87C2-199B04F817B5}"/>
              </a:ext>
            </a:extLst>
          </p:cNvPr>
          <p:cNvSpPr/>
          <p:nvPr/>
        </p:nvSpPr>
        <p:spPr>
          <a:xfrm flipH="1">
            <a:off x="782483" y="3298344"/>
            <a:ext cx="1095696" cy="734116"/>
          </a:xfrm>
          <a:prstGeom prst="flowChartDisp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แผนผังลำดับงาน: จอภาพ 17">
            <a:extLst>
              <a:ext uri="{FF2B5EF4-FFF2-40B4-BE49-F238E27FC236}">
                <a16:creationId xmlns:a16="http://schemas.microsoft.com/office/drawing/2014/main" id="{5E7B2EC5-1832-449C-92D6-3A5032CE1D50}"/>
              </a:ext>
            </a:extLst>
          </p:cNvPr>
          <p:cNvSpPr/>
          <p:nvPr/>
        </p:nvSpPr>
        <p:spPr>
          <a:xfrm flipH="1">
            <a:off x="789804" y="4155909"/>
            <a:ext cx="1095696" cy="734116"/>
          </a:xfrm>
          <a:prstGeom prst="flowChartDisp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1EE4370-4E9B-4B9F-9DFF-53EDA9F12849}"/>
              </a:ext>
            </a:extLst>
          </p:cNvPr>
          <p:cNvSpPr txBox="1"/>
          <p:nvPr/>
        </p:nvSpPr>
        <p:spPr>
          <a:xfrm>
            <a:off x="1091416" y="1643208"/>
            <a:ext cx="80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+mj-cs"/>
              </a:rPr>
              <a:t>P</a:t>
            </a:r>
            <a:endParaRPr lang="th-TH" sz="3600" dirty="0">
              <a:cs typeface="+mj-cs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43494484-7135-4A1B-B56D-181783B83BE0}"/>
              </a:ext>
            </a:extLst>
          </p:cNvPr>
          <p:cNvSpPr txBox="1"/>
          <p:nvPr/>
        </p:nvSpPr>
        <p:spPr>
          <a:xfrm>
            <a:off x="1091416" y="2516428"/>
            <a:ext cx="80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+mj-cs"/>
              </a:rPr>
              <a:t>A</a:t>
            </a:r>
            <a:endParaRPr lang="th-TH" sz="3600" dirty="0">
              <a:cs typeface="+mj-cs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129979A9-E360-494C-88E4-4D7A7D57A25F}"/>
              </a:ext>
            </a:extLst>
          </p:cNvPr>
          <p:cNvSpPr txBox="1"/>
          <p:nvPr/>
        </p:nvSpPr>
        <p:spPr>
          <a:xfrm>
            <a:off x="1097380" y="3346965"/>
            <a:ext cx="80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+mj-cs"/>
              </a:rPr>
              <a:t>P</a:t>
            </a:r>
            <a:endParaRPr lang="th-TH" sz="3600" dirty="0">
              <a:cs typeface="+mj-cs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EF2499C5-F839-44A7-83A3-8AECF8180A18}"/>
              </a:ext>
            </a:extLst>
          </p:cNvPr>
          <p:cNvSpPr txBox="1"/>
          <p:nvPr/>
        </p:nvSpPr>
        <p:spPr>
          <a:xfrm>
            <a:off x="1097380" y="4220185"/>
            <a:ext cx="80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+mj-cs"/>
              </a:rPr>
              <a:t>A</a:t>
            </a:r>
            <a:endParaRPr lang="th-TH" sz="3600" dirty="0">
              <a:cs typeface="+mj-cs"/>
            </a:endParaRPr>
          </a:p>
        </p:txBody>
      </p:sp>
      <p:sp>
        <p:nvSpPr>
          <p:cNvPr id="7" name="แผนผังลําดับงาน: กระบวนการสำรอง 6">
            <a:extLst>
              <a:ext uri="{FF2B5EF4-FFF2-40B4-BE49-F238E27FC236}">
                <a16:creationId xmlns:a16="http://schemas.microsoft.com/office/drawing/2014/main" id="{C72D7F10-C743-40E6-814A-A7E3377DCFD8}"/>
              </a:ext>
            </a:extLst>
          </p:cNvPr>
          <p:cNvSpPr/>
          <p:nvPr/>
        </p:nvSpPr>
        <p:spPr>
          <a:xfrm>
            <a:off x="1985209" y="1592735"/>
            <a:ext cx="6376736" cy="73411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แผนผังลําดับงาน: กระบวนการสำรอง 27">
            <a:extLst>
              <a:ext uri="{FF2B5EF4-FFF2-40B4-BE49-F238E27FC236}">
                <a16:creationId xmlns:a16="http://schemas.microsoft.com/office/drawing/2014/main" id="{E66A4097-B178-424E-9801-25950DFB3559}"/>
              </a:ext>
            </a:extLst>
          </p:cNvPr>
          <p:cNvSpPr/>
          <p:nvPr/>
        </p:nvSpPr>
        <p:spPr>
          <a:xfrm>
            <a:off x="1985209" y="2443970"/>
            <a:ext cx="6376736" cy="73411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แผนผังลําดับงาน: กระบวนการสำรอง 28">
            <a:extLst>
              <a:ext uri="{FF2B5EF4-FFF2-40B4-BE49-F238E27FC236}">
                <a16:creationId xmlns:a16="http://schemas.microsoft.com/office/drawing/2014/main" id="{7977A8F5-97CC-4392-905E-7A39DF9D7019}"/>
              </a:ext>
            </a:extLst>
          </p:cNvPr>
          <p:cNvSpPr/>
          <p:nvPr/>
        </p:nvSpPr>
        <p:spPr>
          <a:xfrm>
            <a:off x="1985209" y="3310376"/>
            <a:ext cx="6376736" cy="73411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แผนผังลําดับงาน: กระบวนการสำรอง 29">
            <a:extLst>
              <a:ext uri="{FF2B5EF4-FFF2-40B4-BE49-F238E27FC236}">
                <a16:creationId xmlns:a16="http://schemas.microsoft.com/office/drawing/2014/main" id="{C75C2EE5-0E42-4F1F-A435-AFF4FA7EDADC}"/>
              </a:ext>
            </a:extLst>
          </p:cNvPr>
          <p:cNvSpPr/>
          <p:nvPr/>
        </p:nvSpPr>
        <p:spPr>
          <a:xfrm>
            <a:off x="1985209" y="4173643"/>
            <a:ext cx="6376736" cy="73411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1E03947-ED72-4364-A5BA-8FB7B96E5D6E}"/>
              </a:ext>
            </a:extLst>
          </p:cNvPr>
          <p:cNvSpPr txBox="1"/>
          <p:nvPr/>
        </p:nvSpPr>
        <p:spPr>
          <a:xfrm>
            <a:off x="2139614" y="1684826"/>
            <a:ext cx="606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+mj-cs"/>
              </a:rPr>
              <a:t>Information Privacy </a:t>
            </a:r>
            <a:r>
              <a:rPr lang="th-TH" sz="3200" dirty="0">
                <a:cs typeface="+mj-cs"/>
              </a:rPr>
              <a:t>ความเป็นส่วนตัว</a:t>
            </a:r>
            <a:endParaRPr lang="th-TH" sz="2800" dirty="0">
              <a:cs typeface="+mj-cs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86F5795C-0F4A-4E11-B8C3-4330E1A87571}"/>
              </a:ext>
            </a:extLst>
          </p:cNvPr>
          <p:cNvSpPr txBox="1"/>
          <p:nvPr/>
        </p:nvSpPr>
        <p:spPr>
          <a:xfrm>
            <a:off x="2119563" y="2547433"/>
            <a:ext cx="606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+mj-cs"/>
              </a:rPr>
              <a:t>Information Accuracy </a:t>
            </a:r>
            <a:r>
              <a:rPr lang="th-TH" sz="3200" dirty="0">
                <a:cs typeface="+mj-cs"/>
              </a:rPr>
              <a:t>ความถูกต้อง</a:t>
            </a:r>
            <a:endParaRPr lang="th-TH" sz="2800" dirty="0">
              <a:cs typeface="+mj-cs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94428D7C-A4D5-4B2B-BC22-718850942A52}"/>
              </a:ext>
            </a:extLst>
          </p:cNvPr>
          <p:cNvSpPr txBox="1"/>
          <p:nvPr/>
        </p:nvSpPr>
        <p:spPr>
          <a:xfrm>
            <a:off x="2119563" y="3408183"/>
            <a:ext cx="606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+mj-cs"/>
              </a:rPr>
              <a:t>Information Property </a:t>
            </a:r>
            <a:r>
              <a:rPr lang="th-TH" sz="3200" dirty="0">
                <a:cs typeface="+mj-cs"/>
              </a:rPr>
              <a:t>ความเป็นเจ้าของ</a:t>
            </a:r>
            <a:endParaRPr lang="th-TH" sz="2800" dirty="0">
              <a:cs typeface="+mj-cs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BDB2A7B5-876A-47E0-869E-B56B86DE8484}"/>
              </a:ext>
            </a:extLst>
          </p:cNvPr>
          <p:cNvSpPr txBox="1"/>
          <p:nvPr/>
        </p:nvSpPr>
        <p:spPr>
          <a:xfrm>
            <a:off x="2119563" y="4280070"/>
            <a:ext cx="6067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+mj-cs"/>
              </a:rPr>
              <a:t>Data Accessibility </a:t>
            </a:r>
            <a:r>
              <a:rPr lang="th-TH" sz="3200" dirty="0">
                <a:cs typeface="+mj-cs"/>
              </a:rPr>
              <a:t>การเข้าถึงข้อมูล</a:t>
            </a:r>
            <a:endParaRPr lang="th-TH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2810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บัญญัติ 10 ประการ</a:t>
            </a:r>
            <a:endParaRPr lang="th-TH" sz="3600" b="1" dirty="0">
              <a:cs typeface="+mj-cs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B6C6DEB-ACD8-46B2-AF32-63ED33E699D7}"/>
              </a:ext>
            </a:extLst>
          </p:cNvPr>
          <p:cNvSpPr/>
          <p:nvPr/>
        </p:nvSpPr>
        <p:spPr>
          <a:xfrm>
            <a:off x="360947" y="1400776"/>
            <a:ext cx="8383886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dirty="0">
                <a:cs typeface="+mj-cs"/>
              </a:rPr>
              <a:t>1. ต้องไม่ใช้คอมพิวเตอร์ทำร้ายผู้อื่น เช่น ไม่ควรโพสต์ข้อความกล่าวหาบุคคลอื่นใน </a:t>
            </a:r>
          </a:p>
          <a:p>
            <a:r>
              <a:rPr lang="th-TH" sz="2800" dirty="0">
                <a:cs typeface="+mj-cs"/>
              </a:rPr>
              <a:t>    เว็บบอร์ดให้ผู้อื่นได้รับความเสียหาย ไม่ควรโพสต์รูปอนาจาร</a:t>
            </a:r>
          </a:p>
          <a:p>
            <a:r>
              <a:rPr lang="th-TH" sz="2800" dirty="0">
                <a:cs typeface="+mj-cs"/>
              </a:rPr>
              <a:t>2. ต้องไม่ใช้คอมพิวเตอร์รบกวนผู้อื่น เช่น เปิดฟังเพลงด้วยคอมพิวเตอร์ หรือ เล่นเกม</a:t>
            </a:r>
          </a:p>
          <a:p>
            <a:r>
              <a:rPr lang="th-TH" sz="2800" dirty="0">
                <a:cs typeface="+mj-cs"/>
              </a:rPr>
              <a:t>    รบกวนผู้อื่นที่อยู่ในบริเวณใกล้เคียง</a:t>
            </a:r>
          </a:p>
          <a:p>
            <a:r>
              <a:rPr lang="th-TH" sz="2800" dirty="0">
                <a:cs typeface="+mj-cs"/>
              </a:rPr>
              <a:t>3. ต้องไม่เปิดดูไฟล์ของผู้อื่นก่อนได้รับอนุญาต เช่น แอบเปิดอ่านอีเมลของเพื่อน</a:t>
            </a:r>
          </a:p>
          <a:p>
            <a:r>
              <a:rPr lang="th-TH" sz="2800" dirty="0">
                <a:cs typeface="+mj-cs"/>
              </a:rPr>
              <a:t>4. ต้องไม่ใช้คอมพิวเตอร์ในการโจรกรรมข้อมูล ข่าวสาร เช่น การแอบเจาะระบบเพื่อ</a:t>
            </a:r>
          </a:p>
          <a:p>
            <a:r>
              <a:rPr lang="th-TH" sz="2800" dirty="0">
                <a:cs typeface="+mj-cs"/>
              </a:rPr>
              <a:t>    ขโมยข้อมูลการค้าของบริษัท ขโมยรหัสผ่านบัตรเครดิต</a:t>
            </a:r>
          </a:p>
          <a:p>
            <a:r>
              <a:rPr lang="th-TH" sz="2800" dirty="0">
                <a:cs typeface="+mj-cs"/>
              </a:rPr>
              <a:t>5. ต้องไม่ใช้คอมพิวเตอร์สร้างหลักฐานเท็จ เช่น การแอบเจาะระบบเพื่อเปลี่ยนแปลง</a:t>
            </a:r>
          </a:p>
          <a:p>
            <a:r>
              <a:rPr lang="th-TH" sz="2800" dirty="0">
                <a:cs typeface="+mj-cs"/>
              </a:rPr>
              <a:t>    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14086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บัญญัติ 10 ประการ</a:t>
            </a:r>
            <a:endParaRPr lang="th-TH" sz="3600" b="1" dirty="0">
              <a:cs typeface="+mj-cs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B6C6DEB-ACD8-46B2-AF32-63ED33E699D7}"/>
              </a:ext>
            </a:extLst>
          </p:cNvPr>
          <p:cNvSpPr/>
          <p:nvPr/>
        </p:nvSpPr>
        <p:spPr>
          <a:xfrm>
            <a:off x="360947" y="1400776"/>
            <a:ext cx="8383886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h-TH" sz="2800" dirty="0">
                <a:cs typeface="+mj-cs"/>
              </a:rPr>
              <a:t>6. ต้องไม่ใช้คอมพิวเตอร์ในการคัดลอก หรือ ใช้โปรแกรมที่มีลิขสิทธิ์โดยไม่ได้รับ </a:t>
            </a:r>
          </a:p>
          <a:p>
            <a:r>
              <a:rPr lang="th-TH" sz="2800" dirty="0">
                <a:cs typeface="+mj-cs"/>
              </a:rPr>
              <a:t>    อนุญาต เช่น ดาวน์โหลดโปรแกรมที่มีลิขสิทธิ์มาใช้ โดยมีโปรแกรมแก้ไขเพื่อให้ใช้ </a:t>
            </a:r>
          </a:p>
          <a:p>
            <a:r>
              <a:rPr lang="th-TH" sz="2800" dirty="0">
                <a:cs typeface="+mj-cs"/>
              </a:rPr>
              <a:t>    งานได้</a:t>
            </a:r>
          </a:p>
          <a:p>
            <a:r>
              <a:rPr lang="th-TH" sz="2800" dirty="0">
                <a:cs typeface="+mj-cs"/>
              </a:rPr>
              <a:t>7. ต้องไม่ใช้คอมพิวเตอร์ในการ ละเมิดการใช้ทรัพยากรคอมพิวเตอร์โดยที่ตนเองไม่มี</a:t>
            </a:r>
          </a:p>
          <a:p>
            <a:r>
              <a:rPr lang="th-TH" sz="2800" dirty="0">
                <a:cs typeface="+mj-cs"/>
              </a:rPr>
              <a:t>    สิทธิ์ เช่น ไม่ใช้คอมพิวเตอร์ หรือ ไม่ใช้อุปกรณ์คอมพิวเตอร์ที่ไม่ได้รับสิทธิ์ในการ</a:t>
            </a:r>
          </a:p>
          <a:p>
            <a:r>
              <a:rPr lang="th-TH" sz="2800" dirty="0">
                <a:cs typeface="+mj-cs"/>
              </a:rPr>
              <a:t>    เข้าใช้</a:t>
            </a:r>
          </a:p>
          <a:p>
            <a:r>
              <a:rPr lang="th-TH" sz="2800" dirty="0">
                <a:cs typeface="+mj-cs"/>
              </a:rPr>
              <a:t>8. ต้องไม่ใช้คอมพิวเตอร์เพื่อนำเอาผลงานของผู้อื่นมาเป็นของตนเอง</a:t>
            </a:r>
          </a:p>
          <a:p>
            <a:r>
              <a:rPr lang="th-TH" sz="2800" dirty="0">
                <a:cs typeface="+mj-cs"/>
              </a:rPr>
              <a:t>9. ต้องคำนึงถึงผลกระทบที่เกิดจากโปรแกรมที่ตัวเองพัฒนาขึ้น</a:t>
            </a:r>
          </a:p>
          <a:p>
            <a:r>
              <a:rPr lang="th-TH" sz="2800" dirty="0">
                <a:cs typeface="+mj-cs"/>
              </a:rPr>
              <a:t>10. ต้องใช้คอมพิวเตอร์ โดยเคารพกฎ ระเบียบ กติกา และมารยาทของสังคมนั้น</a:t>
            </a:r>
          </a:p>
        </p:txBody>
      </p:sp>
    </p:spTree>
    <p:extLst>
      <p:ext uri="{BB962C8B-B14F-4D97-AF65-F5344CB8AC3E}">
        <p14:creationId xmlns:p14="http://schemas.microsoft.com/office/powerpoint/2010/main" val="216211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ข้อควรปฏิบัติในการใช้อินเทอร์เน็ต</a:t>
            </a:r>
            <a:endParaRPr lang="th-TH" sz="3600" b="1" dirty="0">
              <a:cs typeface="+mj-cs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93DC8DC-38FF-4933-9BE4-171AF9DA9F89}"/>
              </a:ext>
            </a:extLst>
          </p:cNvPr>
          <p:cNvSpPr/>
          <p:nvPr/>
        </p:nvSpPr>
        <p:spPr>
          <a:xfrm>
            <a:off x="304652" y="1474648"/>
            <a:ext cx="85385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h-TH" sz="2000" dirty="0">
                <a:cs typeface="+mj-cs"/>
              </a:rPr>
              <a:t> 1. ไม่บอกข้อมูลส่วนตัว เช่น ที่อยู่ เบอร์โทรศัพท์ ชื่อ โรงเรียนของตนให้แก่บุคคลอื่นที่รู้จักกันทางอินเทอร์เน็ต โดยไม่ได้รับอนุญาตจากผู้ปกครองก่อน</a:t>
            </a: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3E2D4345-B6A2-4780-8E8E-494BF4749B22}"/>
              </a:ext>
            </a:extLst>
          </p:cNvPr>
          <p:cNvSpPr/>
          <p:nvPr/>
        </p:nvSpPr>
        <p:spPr>
          <a:xfrm>
            <a:off x="304651" y="2265445"/>
            <a:ext cx="8538557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h-TH" sz="2000" dirty="0">
                <a:cs typeface="+mj-cs"/>
              </a:rPr>
              <a:t> 2. หากพบข้อความหรือรูปภาพใด ๆ บนอินเทอร์เน็ตที่มีลักษณะหยาบคายหรือไม่เหมาะสม ควรแจ้งให้ผู้ปกครองทราบทันที</a:t>
            </a: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2E6D523B-4CFA-457F-92BF-E02C4202CCD8}"/>
              </a:ext>
            </a:extLst>
          </p:cNvPr>
          <p:cNvSpPr/>
          <p:nvPr/>
        </p:nvSpPr>
        <p:spPr>
          <a:xfrm>
            <a:off x="304651" y="2762795"/>
            <a:ext cx="853855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h-TH" sz="2000" dirty="0">
                <a:cs typeface="+mj-cs"/>
              </a:rPr>
              <a:t>3. ไม่ควรไปพบบุคคลใดก็ตามที่รู้จักกันทางอินเทอร์เน็ตโดยไม่ได้รับอนุญาตจาก ผู้ปกครองก่อน และหากผู้ปกครองอนุญาต ก็ควรไปพร้อมกับผู้ปกครอง โดยควรไปพบกันในที่สาธารณะ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FD7C5B93-D96C-40BD-A2C6-B1C5F70328DF}"/>
              </a:ext>
            </a:extLst>
          </p:cNvPr>
          <p:cNvSpPr/>
          <p:nvPr/>
        </p:nvSpPr>
        <p:spPr>
          <a:xfrm>
            <a:off x="304651" y="3553664"/>
            <a:ext cx="8540209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h-TH" sz="2000" dirty="0">
                <a:cs typeface="+mj-cs"/>
              </a:rPr>
              <a:t> 4. ไม่ส่งรูปหรือสิ่งใด ๆ ให้บุคคลที่รู้จักทางอินเทอร์เน็ต โดยมิได้รับอนุญาตจากผู้ปกครองก่อน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D56C6114-EAC4-46A2-B4FF-AB157C63DB95}"/>
              </a:ext>
            </a:extLst>
          </p:cNvPr>
          <p:cNvSpPr/>
          <p:nvPr/>
        </p:nvSpPr>
        <p:spPr>
          <a:xfrm>
            <a:off x="312510" y="4049264"/>
            <a:ext cx="854021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h-TH" sz="2000" dirty="0">
                <a:cs typeface="+mj-cs"/>
              </a:rPr>
              <a:t>5. ไม่ตอบคำถามหรือต่อความกับผู้ที่สื่อข้อความหยาบคาย และต้องแจ้งให้ผู้ปกครองทราบทันที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75CB8B0C-CFF4-4B69-A2BB-780CF5E29B59}"/>
              </a:ext>
            </a:extLst>
          </p:cNvPr>
          <p:cNvSpPr/>
          <p:nvPr/>
        </p:nvSpPr>
        <p:spPr>
          <a:xfrm>
            <a:off x="312510" y="4535727"/>
            <a:ext cx="853100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th-TH" sz="2000" dirty="0">
                <a:cs typeface="+mj-cs"/>
              </a:rPr>
              <a:t>6. ควรเคารพต่อข้อตกลงในการใช้อินเทอร์เน็ตที่ให้ไว้กับผู้ปกครอง เช่น กำหนดระยะเวลาในการใช้อินเทอร์เน็ต เว็บไซต์ที่ผู้ปกครองอนุญาตให้เข้าได้</a:t>
            </a:r>
          </a:p>
        </p:txBody>
      </p:sp>
    </p:spTree>
    <p:extLst>
      <p:ext uri="{BB962C8B-B14F-4D97-AF65-F5344CB8AC3E}">
        <p14:creationId xmlns:p14="http://schemas.microsoft.com/office/powerpoint/2010/main" val="2881172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E6F5871-4705-4237-AF4E-64675C39C88A}"/>
              </a:ext>
            </a:extLst>
          </p:cNvPr>
          <p:cNvSpPr/>
          <p:nvPr/>
        </p:nvSpPr>
        <p:spPr>
          <a:xfrm>
            <a:off x="2589" y="277787"/>
            <a:ext cx="8511758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718229A2-3323-46F7-AC91-8F6929F191CE}"/>
              </a:ext>
            </a:extLst>
          </p:cNvPr>
          <p:cNvSpPr/>
          <p:nvPr/>
        </p:nvSpPr>
        <p:spPr>
          <a:xfrm>
            <a:off x="993196" y="5725933"/>
            <a:ext cx="8150804" cy="903291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5F3A9D0-7611-4DD2-A736-2E24783B1C78}"/>
              </a:ext>
            </a:extLst>
          </p:cNvPr>
          <p:cNvSpPr txBox="1"/>
          <p:nvPr/>
        </p:nvSpPr>
        <p:spPr>
          <a:xfrm>
            <a:off x="484885" y="328441"/>
            <a:ext cx="7465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cs typeface="+mj-cs"/>
              </a:rPr>
              <a:t>มารยาทในการติดต่อสื่อสารผ่านอินเทอร์เน็ต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55BD92C-92F9-41A1-A85D-954786937EC2}"/>
              </a:ext>
            </a:extLst>
          </p:cNvPr>
          <p:cNvSpPr txBox="1"/>
          <p:nvPr/>
        </p:nvSpPr>
        <p:spPr>
          <a:xfrm>
            <a:off x="1617420" y="5811436"/>
            <a:ext cx="7488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คุณธรรม จริยธรรมในการใช้อินเทอร์เน็ต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Internet</a:t>
            </a:r>
            <a:endParaRPr lang="th-TH" sz="4000" dirty="0">
              <a:solidFill>
                <a:schemeClr val="bg2">
                  <a:lumMod val="25000"/>
                </a:schemeClr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B7EE3520-E84C-4A4C-8A66-1F10194136CC}"/>
              </a:ext>
            </a:extLst>
          </p:cNvPr>
          <p:cNvSpPr/>
          <p:nvPr/>
        </p:nvSpPr>
        <p:spPr>
          <a:xfrm>
            <a:off x="149504" y="5438555"/>
            <a:ext cx="1347572" cy="1347572"/>
          </a:xfrm>
          <a:prstGeom prst="ellipse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F801512A-F4E9-42E5-8B77-200F155D9660}"/>
              </a:ext>
            </a:extLst>
          </p:cNvPr>
          <p:cNvSpPr/>
          <p:nvPr/>
        </p:nvSpPr>
        <p:spPr>
          <a:xfrm>
            <a:off x="232459" y="5524802"/>
            <a:ext cx="1182944" cy="1182944"/>
          </a:xfrm>
          <a:prstGeom prst="ellipse">
            <a:avLst/>
          </a:prstGeom>
          <a:solidFill>
            <a:srgbClr val="FFFFFF">
              <a:alpha val="85098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9012987-B7E3-4867-A946-B462667A0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8" y="5540451"/>
            <a:ext cx="1360967" cy="1088773"/>
          </a:xfrm>
          <a:prstGeom prst="rect">
            <a:avLst/>
          </a:prstGeom>
        </p:spPr>
      </p:pic>
      <p:sp>
        <p:nvSpPr>
          <p:cNvPr id="2" name="ลูกศร: เครื่องหมายบั้ง 1">
            <a:extLst>
              <a:ext uri="{FF2B5EF4-FFF2-40B4-BE49-F238E27FC236}">
                <a16:creationId xmlns:a16="http://schemas.microsoft.com/office/drawing/2014/main" id="{1BFD5F17-4848-4CBD-9CE1-CDC33D8BCD83}"/>
              </a:ext>
            </a:extLst>
          </p:cNvPr>
          <p:cNvSpPr/>
          <p:nvPr/>
        </p:nvSpPr>
        <p:spPr>
          <a:xfrm flipH="1">
            <a:off x="7964905" y="284758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0" name="ลูกศร: เครื่องหมายบั้ง 39">
            <a:extLst>
              <a:ext uri="{FF2B5EF4-FFF2-40B4-BE49-F238E27FC236}">
                <a16:creationId xmlns:a16="http://schemas.microsoft.com/office/drawing/2014/main" id="{2A5993DD-E53E-4922-8B3A-27CA884F5020}"/>
              </a:ext>
            </a:extLst>
          </p:cNvPr>
          <p:cNvSpPr/>
          <p:nvPr/>
        </p:nvSpPr>
        <p:spPr>
          <a:xfrm flipH="1">
            <a:off x="8245642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1" name="ลูกศร: เครื่องหมายบั้ง 40">
            <a:extLst>
              <a:ext uri="{FF2B5EF4-FFF2-40B4-BE49-F238E27FC236}">
                <a16:creationId xmlns:a16="http://schemas.microsoft.com/office/drawing/2014/main" id="{22F2AC66-94E5-4483-8D59-0D3A170FDC67}"/>
              </a:ext>
            </a:extLst>
          </p:cNvPr>
          <p:cNvSpPr/>
          <p:nvPr/>
        </p:nvSpPr>
        <p:spPr>
          <a:xfrm flipH="1">
            <a:off x="8528393" y="292259"/>
            <a:ext cx="445168" cy="896320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073ADD9E-A2A1-4E11-89B6-79203060E4E5}"/>
              </a:ext>
            </a:extLst>
          </p:cNvPr>
          <p:cNvSpPr/>
          <p:nvPr/>
        </p:nvSpPr>
        <p:spPr>
          <a:xfrm>
            <a:off x="-4659" y="180378"/>
            <a:ext cx="8749492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:a16="http://schemas.microsoft.com/office/drawing/2014/main" id="{9397FFAA-B1D5-4591-B05B-DE3F67BB769A}"/>
              </a:ext>
            </a:extLst>
          </p:cNvPr>
          <p:cNvSpPr/>
          <p:nvPr/>
        </p:nvSpPr>
        <p:spPr>
          <a:xfrm>
            <a:off x="2589" y="1208759"/>
            <a:ext cx="8742244" cy="72000"/>
          </a:xfrm>
          <a:prstGeom prst="rect">
            <a:avLst/>
          </a:prstGeom>
          <a:gradFill>
            <a:gsLst>
              <a:gs pos="0">
                <a:schemeClr val="bg1">
                  <a:alpha val="24000"/>
                </a:schemeClr>
              </a:gs>
              <a:gs pos="69000">
                <a:schemeClr val="bg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: รูปห้าเหลี่ยม 6">
            <a:extLst>
              <a:ext uri="{FF2B5EF4-FFF2-40B4-BE49-F238E27FC236}">
                <a16:creationId xmlns:a16="http://schemas.microsoft.com/office/drawing/2014/main" id="{BF81A5DB-C061-49D6-B195-0A770131325D}"/>
              </a:ext>
            </a:extLst>
          </p:cNvPr>
          <p:cNvSpPr/>
          <p:nvPr/>
        </p:nvSpPr>
        <p:spPr>
          <a:xfrm>
            <a:off x="557324" y="1528013"/>
            <a:ext cx="718024" cy="685800"/>
          </a:xfrm>
          <a:prstGeom prst="homePlate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29AAD3E-9C8B-45F5-ACF1-53B2D5796E2B}"/>
              </a:ext>
            </a:extLst>
          </p:cNvPr>
          <p:cNvSpPr txBox="1"/>
          <p:nvPr/>
        </p:nvSpPr>
        <p:spPr>
          <a:xfrm>
            <a:off x="644291" y="1507415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1</a:t>
            </a:r>
          </a:p>
        </p:txBody>
      </p:sp>
      <p:sp>
        <p:nvSpPr>
          <p:cNvPr id="26" name="รูปแบบอิสระ: รูปร่าง 25">
            <a:extLst>
              <a:ext uri="{FF2B5EF4-FFF2-40B4-BE49-F238E27FC236}">
                <a16:creationId xmlns:a16="http://schemas.microsoft.com/office/drawing/2014/main" id="{E2073994-3AC3-48A8-BFED-B44AC7AB4042}"/>
              </a:ext>
            </a:extLst>
          </p:cNvPr>
          <p:cNvSpPr/>
          <p:nvPr/>
        </p:nvSpPr>
        <p:spPr>
          <a:xfrm rot="5400000">
            <a:off x="4440299" y="-1872701"/>
            <a:ext cx="684006" cy="7492182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5EABACD-8046-4AD4-866B-BFFB96D47219}"/>
              </a:ext>
            </a:extLst>
          </p:cNvPr>
          <p:cNvSpPr txBox="1"/>
          <p:nvPr/>
        </p:nvSpPr>
        <p:spPr>
          <a:xfrm>
            <a:off x="1294737" y="1578525"/>
            <a:ext cx="723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cs typeface="+mj-cs"/>
              </a:rPr>
              <a:t>ไม่ส่งต่อข้อมูลส่วนตัวของผู้อื่น</a:t>
            </a:r>
          </a:p>
        </p:txBody>
      </p:sp>
      <p:sp>
        <p:nvSpPr>
          <p:cNvPr id="27" name="ลูกศร: รูปห้าเหลี่ยม 26">
            <a:extLst>
              <a:ext uri="{FF2B5EF4-FFF2-40B4-BE49-F238E27FC236}">
                <a16:creationId xmlns:a16="http://schemas.microsoft.com/office/drawing/2014/main" id="{5EF44B8A-6B3D-4980-AE23-EE2AB4697DD6}"/>
              </a:ext>
            </a:extLst>
          </p:cNvPr>
          <p:cNvSpPr/>
          <p:nvPr/>
        </p:nvSpPr>
        <p:spPr>
          <a:xfrm>
            <a:off x="557324" y="2367001"/>
            <a:ext cx="718024" cy="685800"/>
          </a:xfrm>
          <a:prstGeom prst="homePlate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1085464C-F90E-4C0C-9AC2-CC0DDB69A86E}"/>
              </a:ext>
            </a:extLst>
          </p:cNvPr>
          <p:cNvSpPr txBox="1"/>
          <p:nvPr/>
        </p:nvSpPr>
        <p:spPr>
          <a:xfrm>
            <a:off x="644291" y="2346403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2</a:t>
            </a:r>
          </a:p>
        </p:txBody>
      </p:sp>
      <p:sp>
        <p:nvSpPr>
          <p:cNvPr id="29" name="รูปแบบอิสระ: รูปร่าง 28">
            <a:extLst>
              <a:ext uri="{FF2B5EF4-FFF2-40B4-BE49-F238E27FC236}">
                <a16:creationId xmlns:a16="http://schemas.microsoft.com/office/drawing/2014/main" id="{F16F4E11-9CA1-4CD1-81FE-37F7398FD1E9}"/>
              </a:ext>
            </a:extLst>
          </p:cNvPr>
          <p:cNvSpPr/>
          <p:nvPr/>
        </p:nvSpPr>
        <p:spPr>
          <a:xfrm rot="5400000">
            <a:off x="4440299" y="-1033713"/>
            <a:ext cx="684006" cy="7492182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B52DBE2F-F4DD-456D-AFDA-4BAC465A2360}"/>
              </a:ext>
            </a:extLst>
          </p:cNvPr>
          <p:cNvSpPr txBox="1"/>
          <p:nvPr/>
        </p:nvSpPr>
        <p:spPr>
          <a:xfrm>
            <a:off x="1294737" y="2333289"/>
            <a:ext cx="723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cs typeface="+mj-cs"/>
              </a:rPr>
              <a:t>ใช้ภาษาสุภาพ และใช้คำให้ถูกต้องตามหลักไวยากรณ์ หลีกเลี่ยงการใช้ภาษาที่ดูถูกเหยียดหยามผู้อื่น</a:t>
            </a:r>
          </a:p>
        </p:txBody>
      </p:sp>
      <p:sp>
        <p:nvSpPr>
          <p:cNvPr id="31" name="ลูกศร: รูปห้าเหลี่ยม 30">
            <a:extLst>
              <a:ext uri="{FF2B5EF4-FFF2-40B4-BE49-F238E27FC236}">
                <a16:creationId xmlns:a16="http://schemas.microsoft.com/office/drawing/2014/main" id="{F15E8653-7A16-48E4-AD2E-DAEDED392357}"/>
              </a:ext>
            </a:extLst>
          </p:cNvPr>
          <p:cNvSpPr/>
          <p:nvPr/>
        </p:nvSpPr>
        <p:spPr>
          <a:xfrm>
            <a:off x="557324" y="3195000"/>
            <a:ext cx="718024" cy="685800"/>
          </a:xfrm>
          <a:prstGeom prst="homePlate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BF889556-B5C4-4A3A-9AEA-3708A5530531}"/>
              </a:ext>
            </a:extLst>
          </p:cNvPr>
          <p:cNvSpPr txBox="1"/>
          <p:nvPr/>
        </p:nvSpPr>
        <p:spPr>
          <a:xfrm>
            <a:off x="644291" y="3174402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3</a:t>
            </a:r>
          </a:p>
        </p:txBody>
      </p:sp>
      <p:sp>
        <p:nvSpPr>
          <p:cNvPr id="33" name="รูปแบบอิสระ: รูปร่าง 32">
            <a:extLst>
              <a:ext uri="{FF2B5EF4-FFF2-40B4-BE49-F238E27FC236}">
                <a16:creationId xmlns:a16="http://schemas.microsoft.com/office/drawing/2014/main" id="{E54A7269-7507-4FE8-9A32-75FF846645E2}"/>
              </a:ext>
            </a:extLst>
          </p:cNvPr>
          <p:cNvSpPr/>
          <p:nvPr/>
        </p:nvSpPr>
        <p:spPr>
          <a:xfrm rot="5400000">
            <a:off x="4440299" y="-205714"/>
            <a:ext cx="684006" cy="7492182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9F70C888-40E3-42F6-9F1C-919954C42836}"/>
              </a:ext>
            </a:extLst>
          </p:cNvPr>
          <p:cNvSpPr txBox="1"/>
          <p:nvPr/>
        </p:nvSpPr>
        <p:spPr>
          <a:xfrm>
            <a:off x="1294737" y="3245512"/>
            <a:ext cx="723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cs typeface="+mj-cs"/>
              </a:rPr>
              <a:t>ใช้ข้อความที่สั้น กะทัดรัด และเข้าใจง่าย</a:t>
            </a:r>
          </a:p>
        </p:txBody>
      </p:sp>
      <p:sp>
        <p:nvSpPr>
          <p:cNvPr id="36" name="ลูกศร: รูปห้าเหลี่ยม 35">
            <a:extLst>
              <a:ext uri="{FF2B5EF4-FFF2-40B4-BE49-F238E27FC236}">
                <a16:creationId xmlns:a16="http://schemas.microsoft.com/office/drawing/2014/main" id="{59C4DB0D-6304-4CBB-AB98-ABF75934874E}"/>
              </a:ext>
            </a:extLst>
          </p:cNvPr>
          <p:cNvSpPr/>
          <p:nvPr/>
        </p:nvSpPr>
        <p:spPr>
          <a:xfrm>
            <a:off x="557324" y="4033988"/>
            <a:ext cx="718024" cy="685800"/>
          </a:xfrm>
          <a:prstGeom prst="homePlate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A3DC64DD-B366-4902-A73B-D1967CADD779}"/>
              </a:ext>
            </a:extLst>
          </p:cNvPr>
          <p:cNvSpPr txBox="1"/>
          <p:nvPr/>
        </p:nvSpPr>
        <p:spPr>
          <a:xfrm>
            <a:off x="644291" y="4013390"/>
            <a:ext cx="541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cs typeface="+mj-cs"/>
              </a:rPr>
              <a:t>4</a:t>
            </a:r>
          </a:p>
        </p:txBody>
      </p:sp>
      <p:sp>
        <p:nvSpPr>
          <p:cNvPr id="38" name="รูปแบบอิสระ: รูปร่าง 37">
            <a:extLst>
              <a:ext uri="{FF2B5EF4-FFF2-40B4-BE49-F238E27FC236}">
                <a16:creationId xmlns:a16="http://schemas.microsoft.com/office/drawing/2014/main" id="{06A79DFF-6DF5-42AD-A68F-457377E6DE1B}"/>
              </a:ext>
            </a:extLst>
          </p:cNvPr>
          <p:cNvSpPr/>
          <p:nvPr/>
        </p:nvSpPr>
        <p:spPr>
          <a:xfrm rot="5400000">
            <a:off x="4440299" y="633274"/>
            <a:ext cx="684006" cy="7492182"/>
          </a:xfrm>
          <a:custGeom>
            <a:avLst/>
            <a:gdLst>
              <a:gd name="connsiteX0" fmla="*/ 6 w 684006"/>
              <a:gd name="connsiteY0" fmla="*/ 7047514 h 7047514"/>
              <a:gd name="connsiteX1" fmla="*/ 6 w 684006"/>
              <a:gd name="connsiteY1" fmla="*/ 7047514 h 7047514"/>
              <a:gd name="connsiteX2" fmla="*/ 684000 w 684006"/>
              <a:gd name="connsiteY2" fmla="*/ 7047514 h 7047514"/>
              <a:gd name="connsiteX3" fmla="*/ 342000 w 684006"/>
              <a:gd name="connsiteY3" fmla="*/ 6745705 h 7047514"/>
              <a:gd name="connsiteX4" fmla="*/ 6 w 684006"/>
              <a:gd name="connsiteY4" fmla="*/ 7047509 h 7047514"/>
              <a:gd name="connsiteX5" fmla="*/ 6 w 684006"/>
              <a:gd name="connsiteY5" fmla="*/ 0 h 7047514"/>
              <a:gd name="connsiteX6" fmla="*/ 684006 w 684006"/>
              <a:gd name="connsiteY6" fmla="*/ 0 h 7047514"/>
              <a:gd name="connsiteX7" fmla="*/ 684006 w 684006"/>
              <a:gd name="connsiteY7" fmla="*/ 7047514 h 7047514"/>
              <a:gd name="connsiteX8" fmla="*/ 0 w 684006"/>
              <a:gd name="connsiteY8" fmla="*/ 7047514 h 7047514"/>
              <a:gd name="connsiteX9" fmla="*/ 6 w 684006"/>
              <a:gd name="connsiteY9" fmla="*/ 7047509 h 7047514"/>
              <a:gd name="connsiteX10" fmla="*/ 6 w 684006"/>
              <a:gd name="connsiteY10" fmla="*/ 7047514 h 704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4006" h="7047514">
                <a:moveTo>
                  <a:pt x="6" y="7047514"/>
                </a:moveTo>
                <a:lnTo>
                  <a:pt x="6" y="7047514"/>
                </a:lnTo>
                <a:lnTo>
                  <a:pt x="684000" y="7047514"/>
                </a:lnTo>
                <a:lnTo>
                  <a:pt x="342000" y="6745705"/>
                </a:lnTo>
                <a:lnTo>
                  <a:pt x="6" y="7047509"/>
                </a:lnTo>
                <a:lnTo>
                  <a:pt x="6" y="0"/>
                </a:lnTo>
                <a:lnTo>
                  <a:pt x="684006" y="0"/>
                </a:lnTo>
                <a:lnTo>
                  <a:pt x="684006" y="7047514"/>
                </a:lnTo>
                <a:close/>
                <a:moveTo>
                  <a:pt x="0" y="7047514"/>
                </a:moveTo>
                <a:lnTo>
                  <a:pt x="6" y="7047509"/>
                </a:lnTo>
                <a:lnTo>
                  <a:pt x="6" y="70475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26797BD9-5A88-470C-B391-786D4515C27D}"/>
              </a:ext>
            </a:extLst>
          </p:cNvPr>
          <p:cNvSpPr txBox="1"/>
          <p:nvPr/>
        </p:nvSpPr>
        <p:spPr>
          <a:xfrm>
            <a:off x="1294737" y="4096532"/>
            <a:ext cx="745009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100" dirty="0">
                <a:cs typeface="+mj-cs"/>
              </a:rPr>
              <a:t>ไม่พูดคุยหรือนินทาผู้อื่นให้ได้รับความเสียหายหรือเสื่อมเสียชื่อเสียง</a:t>
            </a:r>
          </a:p>
        </p:txBody>
      </p:sp>
    </p:spTree>
    <p:extLst>
      <p:ext uri="{BB962C8B-B14F-4D97-AF65-F5344CB8AC3E}">
        <p14:creationId xmlns:p14="http://schemas.microsoft.com/office/powerpoint/2010/main" val="42354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1283</Words>
  <Application>Microsoft Office PowerPoint</Application>
  <PresentationFormat>นำเสนอทางหน้าจอ (4:3)</PresentationFormat>
  <Paragraphs>136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2" baseType="lpstr">
      <vt:lpstr>AngsanaUPC</vt:lpstr>
      <vt:lpstr>Arial</vt:lpstr>
      <vt:lpstr>Calibri</vt:lpstr>
      <vt:lpstr>Calibri Light</vt:lpstr>
      <vt:lpstr>TH K2D July8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43</cp:revision>
  <dcterms:created xsi:type="dcterms:W3CDTF">2019-12-19T03:58:17Z</dcterms:created>
  <dcterms:modified xsi:type="dcterms:W3CDTF">2019-12-23T03:57:21Z</dcterms:modified>
</cp:coreProperties>
</file>